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23"/>
  </p:notesMasterIdLst>
  <p:sldIdLst>
    <p:sldId id="282" r:id="rId5"/>
    <p:sldId id="265" r:id="rId6"/>
    <p:sldId id="1866" r:id="rId7"/>
    <p:sldId id="267" r:id="rId8"/>
    <p:sldId id="1861" r:id="rId9"/>
    <p:sldId id="278" r:id="rId10"/>
    <p:sldId id="268" r:id="rId11"/>
    <p:sldId id="270" r:id="rId12"/>
    <p:sldId id="279" r:id="rId13"/>
    <p:sldId id="276" r:id="rId14"/>
    <p:sldId id="284" r:id="rId15"/>
    <p:sldId id="285" r:id="rId16"/>
    <p:sldId id="263" r:id="rId17"/>
    <p:sldId id="1865" r:id="rId18"/>
    <p:sldId id="1862" r:id="rId19"/>
    <p:sldId id="1863" r:id="rId20"/>
    <p:sldId id="1867" r:id="rId21"/>
    <p:sldId id="259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03E37E9-7424-407C-B54A-486DBBFA9BF4}">
          <p14:sldIdLst>
            <p14:sldId id="282"/>
            <p14:sldId id="265"/>
            <p14:sldId id="1866"/>
            <p14:sldId id="267"/>
            <p14:sldId id="1861"/>
            <p14:sldId id="278"/>
            <p14:sldId id="268"/>
            <p14:sldId id="270"/>
            <p14:sldId id="279"/>
            <p14:sldId id="276"/>
            <p14:sldId id="284"/>
            <p14:sldId id="285"/>
            <p14:sldId id="263"/>
            <p14:sldId id="1865"/>
            <p14:sldId id="1862"/>
            <p14:sldId id="1863"/>
            <p14:sldId id="1867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CAC"/>
    <a:srgbClr val="0077B3"/>
    <a:srgbClr val="70AD47"/>
    <a:srgbClr val="FFFF00"/>
    <a:srgbClr val="009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09667-FF49-4DDE-A679-65B75022983D}" v="2" dt="2023-02-09T10:27:11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5097" autoAdjust="0"/>
  </p:normalViewPr>
  <p:slideViewPr>
    <p:cSldViewPr snapToGrid="0">
      <p:cViewPr varScale="1">
        <p:scale>
          <a:sx n="55" d="100"/>
          <a:sy n="55" d="100"/>
        </p:scale>
        <p:origin x="828" y="44"/>
      </p:cViewPr>
      <p:guideLst/>
    </p:cSldViewPr>
  </p:slideViewPr>
  <p:outlineViewPr>
    <p:cViewPr>
      <p:scale>
        <a:sx n="33" d="100"/>
        <a:sy n="33" d="100"/>
      </p:scale>
      <p:origin x="0" y="-63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Top 10 industries</a:t>
            </a:r>
          </a:p>
        </c:rich>
      </c:tx>
      <c:layout>
        <c:manualLayout>
          <c:xMode val="edge"/>
          <c:yMode val="edge"/>
          <c:x val="0.33248378114711169"/>
          <c:y val="7.46496024075966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528634543401423"/>
          <c:y val="0.28607647763597838"/>
          <c:w val="0.66866421449839586"/>
          <c:h val="0.690667918010833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rgbClr val="0094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28-49EE-AAE7-348723647C40}"/>
              </c:ext>
            </c:extLst>
          </c:dPt>
          <c:dPt>
            <c:idx val="1"/>
            <c:bubble3D val="0"/>
            <c:explosion val="1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28-49EE-AAE7-348723647C40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28-49EE-AAE7-348723647C40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28-49EE-AAE7-348723647C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28-49EE-AAE7-348723647C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A28-49EE-AAE7-348723647C4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364-40AE-AE0B-AE3E0BEF11F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A28-49EE-AAE7-348723647C4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A28-49EE-AAE7-348723647C4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A28-49EE-AAE7-348723647C4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A28-49EE-AAE7-348723647C40}"/>
                </c:ext>
              </c:extLst>
            </c:dLbl>
            <c:dLbl>
              <c:idx val="1"/>
              <c:layout>
                <c:manualLayout>
                  <c:x val="-0.12790444444444443"/>
                  <c:y val="-0.120080651340996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2052C398-8EBF-4828-ABF9-B1B247422280}" type="CATEGORYNAME">
                      <a:rPr lang="en-US" sz="1300" b="1" smtClean="0">
                        <a:solidFill>
                          <a:schemeClr val="bg1"/>
                        </a:solidFill>
                      </a:rPr>
                      <a:pPr>
                        <a:defRPr sz="1300" b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[CATEGORY NAME]</a:t>
                    </a:fld>
                    <a:r>
                      <a:rPr lang="en-US" sz="1300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BF8E9747-A914-41C7-9D10-F88D36EB5F42}" type="PERCENTAGE">
                      <a:rPr lang="en-US" sz="1300" b="1" baseline="0">
                        <a:solidFill>
                          <a:schemeClr val="bg1"/>
                        </a:solidFill>
                      </a:rPr>
                      <a:pPr>
                        <a:defRPr sz="1300" b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[PERCENTAGE]</a:t>
                    </a:fld>
                    <a:endParaRPr lang="en-US" sz="13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28-49EE-AAE7-348723647C40}"/>
                </c:ext>
              </c:extLst>
            </c:dLbl>
            <c:dLbl>
              <c:idx val="2"/>
              <c:layout>
                <c:manualLayout>
                  <c:x val="0.1026936831615063"/>
                  <c:y val="-9.409961685825538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57290460861938"/>
                      <c:h val="0.183745210727969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A28-49EE-AAE7-348723647C40}"/>
                </c:ext>
              </c:extLst>
            </c:dLbl>
            <c:dLbl>
              <c:idx val="3"/>
              <c:layout>
                <c:manualLayout>
                  <c:x val="8.3921296296296279E-3"/>
                  <c:y val="3.9439655172413615E-2"/>
                </c:manualLayout>
              </c:layout>
              <c:tx>
                <c:rich>
                  <a:bodyPr/>
                  <a:lstStyle/>
                  <a:p>
                    <a:fld id="{4E993BB3-47E7-4566-8CAD-AC2E7F5C67BF}" type="CATEGORYNAME">
                      <a:rPr lang="en-US" sz="1300" b="1" dirty="0">
                        <a:solidFill>
                          <a:schemeClr val="tx2"/>
                        </a:solidFill>
                      </a:rPr>
                      <a:pPr/>
                      <a:t>[CATEGORY NAME]</a:t>
                    </a:fld>
                    <a:r>
                      <a:rPr lang="en-US" sz="1300" b="1" baseline="0" dirty="0">
                        <a:solidFill>
                          <a:schemeClr val="tx2"/>
                        </a:solidFill>
                      </a:rPr>
                      <a:t>
</a:t>
                    </a:r>
                    <a:fld id="{6DB19F89-D968-485D-9764-DB2D0364A63C}" type="PERCENTAGE">
                      <a:rPr lang="en-US" sz="1300" b="1" baseline="0" dirty="0">
                        <a:solidFill>
                          <a:schemeClr val="tx2"/>
                        </a:solidFill>
                      </a:rPr>
                      <a:pPr/>
                      <a:t>[PERCENTAGE]</a:t>
                    </a:fld>
                    <a:endParaRPr lang="en-US" sz="1300" b="1" baseline="0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51148148148141"/>
                      <c:h val="0.126307088122605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A28-49EE-AAE7-348723647C40}"/>
                </c:ext>
              </c:extLst>
            </c:dLbl>
            <c:dLbl>
              <c:idx val="4"/>
              <c:layout>
                <c:manualLayout>
                  <c:x val="2.0416188256110772E-3"/>
                  <c:y val="4.7528480978556366E-2"/>
                </c:manualLayout>
              </c:layout>
              <c:tx>
                <c:rich>
                  <a:bodyPr/>
                  <a:lstStyle/>
                  <a:p>
                    <a:fld id="{A06D3704-C132-4517-95AC-D498B87442CF}" type="CATEGORYNAME">
                      <a:rPr lang="en-US" sz="1300" b="1">
                        <a:solidFill>
                          <a:schemeClr val="tx2"/>
                        </a:solidFill>
                      </a:rPr>
                      <a:pPr/>
                      <a:t>[CATEGORY NAME]</a:t>
                    </a:fld>
                    <a:r>
                      <a:rPr lang="en-US" sz="1300" b="1" baseline="0" dirty="0">
                        <a:solidFill>
                          <a:schemeClr val="tx2"/>
                        </a:solidFill>
                      </a:rPr>
                      <a:t>
</a:t>
                    </a:r>
                    <a:fld id="{4267018D-AA72-4176-80E5-D967BAE1915E}" type="PERCENTAGE">
                      <a:rPr lang="en-US" sz="1300" b="1" baseline="0">
                        <a:solidFill>
                          <a:schemeClr val="tx2"/>
                        </a:solidFill>
                      </a:rPr>
                      <a:pPr/>
                      <a:t>[PERCENTAGE]</a:t>
                    </a:fld>
                    <a:endParaRPr lang="en-US" sz="1300" b="1" baseline="0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A28-49EE-AAE7-348723647C40}"/>
                </c:ext>
              </c:extLst>
            </c:dLbl>
            <c:dLbl>
              <c:idx val="5"/>
              <c:layout>
                <c:manualLayout>
                  <c:x val="-9.2902335363145815E-3"/>
                  <c:y val="3.38948381073485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2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45019070347359"/>
                      <c:h val="0.133125124293547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A28-49EE-AAE7-348723647C40}"/>
                </c:ext>
              </c:extLst>
            </c:dLbl>
            <c:dLbl>
              <c:idx val="9"/>
              <c:layout>
                <c:manualLayout>
                  <c:x val="9.3594650932120396E-2"/>
                  <c:y val="-1.92924158159191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1907370842399"/>
                      <c:h val="0.165921182951284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28-49EE-AAE7-348723647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Tabelle1!$A$2:$A$11</c:f>
              <c:strCache>
                <c:ptCount val="10"/>
                <c:pt idx="0">
                  <c:v>Professional Services</c:v>
                </c:pt>
                <c:pt idx="1">
                  <c:v>Other</c:v>
                </c:pt>
                <c:pt idx="2">
                  <c:v>Nonprofit &amp; IGO</c:v>
                </c:pt>
                <c:pt idx="3">
                  <c:v>Financial Services</c:v>
                </c:pt>
                <c:pt idx="4">
                  <c:v>Government</c:v>
                </c:pt>
                <c:pt idx="5">
                  <c:v>Manufacturing</c:v>
                </c:pt>
                <c:pt idx="6">
                  <c:v>Education</c:v>
                </c:pt>
                <c:pt idx="7">
                  <c:v>Energy</c:v>
                </c:pt>
                <c:pt idx="8">
                  <c:v>Healthcare</c:v>
                </c:pt>
                <c:pt idx="9">
                  <c:v>Media &amp; Communications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75</c:v>
                </c:pt>
                <c:pt idx="1">
                  <c:v>72</c:v>
                </c:pt>
                <c:pt idx="2">
                  <c:v>35</c:v>
                </c:pt>
                <c:pt idx="3">
                  <c:v>28</c:v>
                </c:pt>
                <c:pt idx="4">
                  <c:v>27</c:v>
                </c:pt>
                <c:pt idx="5">
                  <c:v>19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28-49EE-AAE7-348723647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Types of documents generated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76851851851853"/>
          <c:y val="0.26868486590038315"/>
          <c:w val="0.69351870370370372"/>
          <c:h val="0.717433141762452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rgbClr val="0094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3A-4FD5-BA3D-FB73E9D7926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3A-4FD5-BA3D-FB73E9D7926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3A-4FD5-BA3D-FB73E9D7926C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3A-4FD5-BA3D-FB73E9D792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583A-4FD5-BA3D-FB73E9D7926C}"/>
              </c:ext>
            </c:extLst>
          </c:dPt>
          <c:dPt>
            <c:idx val="5"/>
            <c:bubble3D val="0"/>
            <c:explosion val="13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3A-4FD5-BA3D-FB73E9D7926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83A-4FD5-BA3D-FB73E9D7926C}"/>
                </c:ext>
              </c:extLst>
            </c:dLbl>
            <c:dLbl>
              <c:idx val="1"/>
              <c:layout>
                <c:manualLayout>
                  <c:x val="-0.14061074074074073"/>
                  <c:y val="-0.14956896551724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3A-4FD5-BA3D-FB73E9D7926C}"/>
                </c:ext>
              </c:extLst>
            </c:dLbl>
            <c:dLbl>
              <c:idx val="2"/>
              <c:layout>
                <c:manualLayout>
                  <c:x val="0.22416796296296296"/>
                  <c:y val="-0.154622222222222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92351851851851"/>
                      <c:h val="0.123496551724137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83A-4FD5-BA3D-FB73E9D7926C}"/>
                </c:ext>
              </c:extLst>
            </c:dLbl>
            <c:dLbl>
              <c:idx val="3"/>
              <c:layout>
                <c:manualLayout>
                  <c:x val="0.19170925925925925"/>
                  <c:y val="8.88287356321839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3A-4FD5-BA3D-FB73E9D7926C}"/>
                </c:ext>
              </c:extLst>
            </c:dLbl>
            <c:dLbl>
              <c:idx val="4"/>
              <c:layout>
                <c:manualLayout>
                  <c:x val="1.3268055555555556E-2"/>
                  <c:y val="-1.37687739463601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83A-4FD5-BA3D-FB73E9D7926C}"/>
                </c:ext>
              </c:extLst>
            </c:dLbl>
            <c:dLbl>
              <c:idx val="5"/>
              <c:layout>
                <c:manualLayout>
                  <c:x val="1.0444444444444444E-2"/>
                  <c:y val="-8.73563218390804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3A-4FD5-BA3D-FB73E9D792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Accounting documents</c:v>
                </c:pt>
                <c:pt idx="1">
                  <c:v>Contracts</c:v>
                </c:pt>
                <c:pt idx="2">
                  <c:v>Confirmations</c:v>
                </c:pt>
                <c:pt idx="3">
                  <c:v>Reports</c:v>
                </c:pt>
                <c:pt idx="4">
                  <c:v>Letters</c:v>
                </c:pt>
                <c:pt idx="5">
                  <c:v>Other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206</c:v>
                </c:pt>
                <c:pt idx="1">
                  <c:v>169</c:v>
                </c:pt>
                <c:pt idx="2">
                  <c:v>153</c:v>
                </c:pt>
                <c:pt idx="3">
                  <c:v>124</c:v>
                </c:pt>
                <c:pt idx="4">
                  <c:v>35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3A-4FD5-BA3D-FB73E9D79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31659-88C9-4A78-A9BF-664BF9FF69E1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4592C-C617-4D01-AA62-28706CEA48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64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s-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simple. – non </a:t>
            </a:r>
            <a:r>
              <a:rPr lang="de-DE" dirty="0" err="1"/>
              <a:t>manual</a:t>
            </a:r>
            <a:endParaRPr lang="de-DE" dirty="0"/>
          </a:p>
          <a:p>
            <a:r>
              <a:rPr lang="de-DE" dirty="0" err="1"/>
              <a:t>Donations</a:t>
            </a:r>
            <a:r>
              <a:rPr lang="de-DE" dirty="0"/>
              <a:t>, </a:t>
            </a:r>
            <a:r>
              <a:rPr lang="de-DE" dirty="0" err="1"/>
              <a:t>PowerApps</a:t>
            </a:r>
            <a:r>
              <a:rPr lang="de-DE" dirty="0"/>
              <a:t> Portal </a:t>
            </a:r>
            <a:r>
              <a:rPr lang="de-DE" dirty="0" err="1"/>
              <a:t>integrations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4592C-C617-4D01-AA62-28706CEA482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14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s-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simple. – non </a:t>
            </a:r>
            <a:r>
              <a:rPr lang="de-DE" dirty="0" err="1"/>
              <a:t>manual</a:t>
            </a:r>
            <a:endParaRPr lang="de-DE" dirty="0"/>
          </a:p>
          <a:p>
            <a:r>
              <a:rPr lang="de-DE" dirty="0" err="1"/>
              <a:t>Donations</a:t>
            </a:r>
            <a:r>
              <a:rPr lang="de-DE" dirty="0"/>
              <a:t>, </a:t>
            </a:r>
            <a:r>
              <a:rPr lang="de-DE" dirty="0" err="1"/>
              <a:t>PowerApps</a:t>
            </a:r>
            <a:r>
              <a:rPr lang="de-DE" dirty="0"/>
              <a:t> Portal </a:t>
            </a:r>
            <a:r>
              <a:rPr lang="de-DE" dirty="0" err="1"/>
              <a:t>integrations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4592C-C617-4D01-AA62-28706CEA482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35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s-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simple. – non </a:t>
            </a:r>
            <a:r>
              <a:rPr lang="de-DE" dirty="0" err="1"/>
              <a:t>manual</a:t>
            </a:r>
            <a:endParaRPr lang="de-DE" dirty="0"/>
          </a:p>
          <a:p>
            <a:r>
              <a:rPr lang="de-DE" dirty="0" err="1"/>
              <a:t>Donations</a:t>
            </a:r>
            <a:r>
              <a:rPr lang="de-DE" dirty="0"/>
              <a:t>, </a:t>
            </a:r>
            <a:r>
              <a:rPr lang="de-DE" dirty="0" err="1"/>
              <a:t>PowerApps</a:t>
            </a:r>
            <a:r>
              <a:rPr lang="de-DE" dirty="0"/>
              <a:t> Portal </a:t>
            </a:r>
            <a:r>
              <a:rPr lang="de-DE" dirty="0" err="1"/>
              <a:t>integrations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4592C-C617-4D01-AA62-28706CEA482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78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4592C-C617-4D01-AA62-28706CEA482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37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4592C-C617-4D01-AA62-28706CEA482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227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4592C-C617-4D01-AA62-28706CEA482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803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4592C-C617-4D01-AA62-28706CEA482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43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A3D7FC8-9008-4354-B9E2-D8FB44CF7FF5}"/>
              </a:ext>
            </a:extLst>
          </p:cNvPr>
          <p:cNvSpPr/>
          <p:nvPr userDrawn="1"/>
        </p:nvSpPr>
        <p:spPr>
          <a:xfrm>
            <a:off x="9227127" y="0"/>
            <a:ext cx="2964873" cy="69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2EDFF0D1-8A64-4794-9149-E5491696AA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Cover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1B9D11F-7844-4170-93AA-25AB84B6E2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de-DE" dirty="0"/>
              <a:t>Cover Title</a:t>
            </a:r>
            <a:endParaRPr lang="en-US" dirty="0"/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CDDF294-A51E-3845-E14D-B441A5407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91" y="698269"/>
            <a:ext cx="3474089" cy="1257860"/>
          </a:xfrm>
          <a:prstGeom prst="rect">
            <a:avLst/>
          </a:prstGeom>
        </p:spPr>
      </p:pic>
      <p:pic>
        <p:nvPicPr>
          <p:cNvPr id="9" name="Grafik 4">
            <a:extLst>
              <a:ext uri="{FF2B5EF4-FFF2-40B4-BE49-F238E27FC236}">
                <a16:creationId xmlns:a16="http://schemas.microsoft.com/office/drawing/2014/main" id="{57BEDEAC-D900-10F3-2087-4AE8661774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46" y="698269"/>
            <a:ext cx="5658087" cy="12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D97386D3-5CEB-45E9-8C3B-8E9482B046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8249" y="1534219"/>
            <a:ext cx="5376371" cy="392271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6368CF8F-7B71-40A0-B7F7-7DD59523220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7379" y="1534219"/>
            <a:ext cx="5376371" cy="392271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BBEF5A6E-3AEC-480C-B705-6E08670EDB0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79" y="5626776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5" name="Inhaltsplatzhalter 10">
            <a:extLst>
              <a:ext uri="{FF2B5EF4-FFF2-40B4-BE49-F238E27FC236}">
                <a16:creationId xmlns:a16="http://schemas.microsoft.com/office/drawing/2014/main" id="{CDCB094C-4D62-4D15-8047-FF978AA95A6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7378" y="326959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3063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C972644-4F6A-4F7E-82CB-1042C528441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7379" y="1467642"/>
            <a:ext cx="3584170" cy="392271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7350" indent="-28575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49ABCAF2-6C43-4DBE-A5E6-56DF778C55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3915" y="1455618"/>
            <a:ext cx="3584170" cy="392271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599ECC6B-F24A-4ECE-BDC4-2F6F54E7B7A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0451" y="1451908"/>
            <a:ext cx="3584170" cy="392271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Symbol" panose="05050102010706020507" pitchFamily="18" charset="2"/>
              <a:buChar char="-"/>
              <a:defRPr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2870AFF3-1F40-4323-B739-E5CF4E111F9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79" y="5626776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6" name="Inhaltsplatzhalter 10">
            <a:extLst>
              <a:ext uri="{FF2B5EF4-FFF2-40B4-BE49-F238E27FC236}">
                <a16:creationId xmlns:a16="http://schemas.microsoft.com/office/drawing/2014/main" id="{8476AC9A-9FF4-4AE3-987B-C09F5D52F04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7378" y="326959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9047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>
            <a:extLst>
              <a:ext uri="{FF2B5EF4-FFF2-40B4-BE49-F238E27FC236}">
                <a16:creationId xmlns:a16="http://schemas.microsoft.com/office/drawing/2014/main" id="{B2D26CD8-37AA-4565-B19D-7C5B76AB6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370" y="1343418"/>
            <a:ext cx="5035030" cy="392271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B6D7C8E3-A5AA-4697-9206-C22025BE95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06667" y="1343024"/>
            <a:ext cx="5033963" cy="3922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DD8B1E08-95D1-4CB3-80CB-A0A46DFF68B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7378" y="326959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698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947B775-9A86-C0A3-6EA9-04C9BAFF6D1E}"/>
              </a:ext>
            </a:extLst>
          </p:cNvPr>
          <p:cNvSpPr/>
          <p:nvPr userDrawn="1"/>
        </p:nvSpPr>
        <p:spPr>
          <a:xfrm>
            <a:off x="3944708" y="8546"/>
            <a:ext cx="82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6CD4266-C2A5-4188-A61C-92DFF488D0E5}"/>
              </a:ext>
            </a:extLst>
          </p:cNvPr>
          <p:cNvSpPr/>
          <p:nvPr/>
        </p:nvSpPr>
        <p:spPr>
          <a:xfrm rot="5400000" flipV="1">
            <a:off x="-1456646" y="1487963"/>
            <a:ext cx="6858000" cy="394470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80184" dir="16800000" algn="ctr" rotWithShape="0">
              <a:srgbClr val="0094C3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ABE80D40-15D4-44F2-A781-5CB00BB650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5624" y="984251"/>
            <a:ext cx="3325351" cy="241343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9" name="Inhaltsplatzhalter 17">
            <a:extLst>
              <a:ext uri="{FF2B5EF4-FFF2-40B4-BE49-F238E27FC236}">
                <a16:creationId xmlns:a16="http://schemas.microsoft.com/office/drawing/2014/main" id="{A98F518A-0976-4407-BE45-2AA6D6B0E5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24388" y="984250"/>
            <a:ext cx="7115175" cy="57102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4550" indent="-28575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0" name="Inhaltsplatzhalter 17">
            <a:extLst>
              <a:ext uri="{FF2B5EF4-FFF2-40B4-BE49-F238E27FC236}">
                <a16:creationId xmlns:a16="http://schemas.microsoft.com/office/drawing/2014/main" id="{159B9E43-BC92-40F6-B66D-7A5501F669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3938" y="3460317"/>
            <a:ext cx="3325351" cy="32341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7350" indent="-28575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0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3657BF9B-7E43-4582-967E-43444C51632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7379" y="1467642"/>
            <a:ext cx="11290068" cy="452583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B6D51FC3-6F47-4A27-BEA5-F283BE79062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7378" y="326959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9118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FCF8F-2204-4B3E-8ED8-072E4FB87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42F0A44-F6D8-482C-AAEB-AA4CA30546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8249" y="1534219"/>
            <a:ext cx="5376371" cy="3922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B6CFD2FE-F7ED-4149-B749-C02CF7F722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7379" y="1534219"/>
            <a:ext cx="5376372" cy="3922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45B76181-8F0F-4939-8B7F-1CA6DBB749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79" y="5626776"/>
            <a:ext cx="11197242" cy="54574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992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FCF8F-2204-4B3E-8ED8-072E4FB87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42F0A44-F6D8-482C-AAEB-AA4CA30546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8249" y="1534219"/>
            <a:ext cx="5376371" cy="3922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B6CFD2FE-F7ED-4149-B749-C02CF7F722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7379" y="1534219"/>
            <a:ext cx="5376372" cy="3922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45B76181-8F0F-4939-8B7F-1CA6DBB749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79" y="5626776"/>
            <a:ext cx="11197242" cy="54574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437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FCF8F-2204-4B3E-8ED8-072E4FB87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42F0A44-F6D8-482C-AAEB-AA4CA30546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8249" y="1534219"/>
            <a:ext cx="5376371" cy="3922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B6CFD2FE-F7ED-4149-B749-C02CF7F722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7379" y="1534219"/>
            <a:ext cx="5376372" cy="3922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45B76181-8F0F-4939-8B7F-1CA6DBB749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79" y="5626776"/>
            <a:ext cx="11197242" cy="54574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905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8EF94EAD-6DA5-5534-FA48-25EEC3C976C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8548"/>
            <a:ext cx="12204000" cy="5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7" r:id="rId2"/>
    <p:sldLayoutId id="2147483658" r:id="rId3"/>
    <p:sldLayoutId id="2147483659" r:id="rId4"/>
    <p:sldLayoutId id="2147483660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scrm-addon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rm-addons.com/Portals/0/DocumentsCorePack%20vs%20OOB%20Dynamics365.pdf?ver=g3NWRo8aCKYL8XRkNX8o6w%3d%3d" TargetMode="External"/><Relationship Id="rId2" Type="http://schemas.openxmlformats.org/officeDocument/2006/relationships/hyperlink" Target="https://www.mscrm-addons.com/About-us/Success-Stories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www.mscrm-addons.com/Portals/0/CaseStudies/Realia_Group/Case_study_Realia_Group.pdf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hyperlink" Target="https://www.mscrm-addons.com/images/CaseStudy/Systemair/Case_study_Sievers_System_Air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s://appsource.microsoft.com/de-at/product/dynamics-365/mscrm-addons.476a180b-fafb-46ee-815b-a4bc7613492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scrm-addons.com/Support/Contact-Us" TargetMode="External"/><Relationship Id="rId13" Type="http://schemas.openxmlformats.org/officeDocument/2006/relationships/image" Target="../media/image89.png"/><Relationship Id="rId3" Type="http://schemas.openxmlformats.org/officeDocument/2006/relationships/hyperlink" Target="https://support.mscrm-addons.com/knowledgebase/documentscorepack-online-service-configuration/" TargetMode="External"/><Relationship Id="rId7" Type="http://schemas.openxmlformats.org/officeDocument/2006/relationships/hyperlink" Target="https://www.youtube.com/watch?v=rB5uzlNMfEw" TargetMode="External"/><Relationship Id="rId12" Type="http://schemas.openxmlformats.org/officeDocument/2006/relationships/image" Target="../media/image88.png"/><Relationship Id="rId2" Type="http://schemas.openxmlformats.org/officeDocument/2006/relationships/hyperlink" Target="http://www.mscrm-addons.com/Products/MSCRM2013/DocumentsCorePack/CloudServiceConfiguration.asp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scrm-addons.com/knowledgebase/how-to-create-documentscorepack-templates/" TargetMode="External"/><Relationship Id="rId11" Type="http://schemas.openxmlformats.org/officeDocument/2006/relationships/image" Target="../media/image87.png"/><Relationship Id="rId5" Type="http://schemas.openxmlformats.org/officeDocument/2006/relationships/hyperlink" Target="https://support.mscrm-addons.com/knowledgebase/documentscorepack-template-designer-getting-started/" TargetMode="External"/><Relationship Id="rId10" Type="http://schemas.openxmlformats.org/officeDocument/2006/relationships/image" Target="../media/image86.png"/><Relationship Id="rId4" Type="http://schemas.openxmlformats.org/officeDocument/2006/relationships/hyperlink" Target="https://www.mscrm-addons.com/Downloads/Download-DocumentsCorePack-For-Dynamics365" TargetMode="External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7.png"/><Relationship Id="rId3" Type="http://schemas.openxmlformats.org/officeDocument/2006/relationships/hyperlink" Target="http://www.mscrm-addons.com/" TargetMode="External"/><Relationship Id="rId7" Type="http://schemas.openxmlformats.org/officeDocument/2006/relationships/image" Target="../media/image92.svg"/><Relationship Id="rId12" Type="http://schemas.openxmlformats.org/officeDocument/2006/relationships/hyperlink" Target="mailto:info@mscrm-addons.com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svg"/><Relationship Id="rId5" Type="http://schemas.openxmlformats.org/officeDocument/2006/relationships/hyperlink" Target="https://www.youtube.com/user/mscrmaddons" TargetMode="External"/><Relationship Id="rId15" Type="http://schemas.openxmlformats.org/officeDocument/2006/relationships/image" Target="../media/image99.png"/><Relationship Id="rId10" Type="http://schemas.openxmlformats.org/officeDocument/2006/relationships/image" Target="../media/image95.png"/><Relationship Id="rId4" Type="http://schemas.openxmlformats.org/officeDocument/2006/relationships/hyperlink" Target="https://support.mscrm-addons.com/" TargetMode="External"/><Relationship Id="rId9" Type="http://schemas.openxmlformats.org/officeDocument/2006/relationships/image" Target="../media/image94.svg"/><Relationship Id="rId14" Type="http://schemas.openxmlformats.org/officeDocument/2006/relationships/image" Target="../media/image9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svg"/><Relationship Id="rId18" Type="http://schemas.openxmlformats.org/officeDocument/2006/relationships/image" Target="../media/image21.png"/><Relationship Id="rId26" Type="http://schemas.openxmlformats.org/officeDocument/2006/relationships/image" Target="../media/image46.png"/><Relationship Id="rId3" Type="http://schemas.openxmlformats.org/officeDocument/2006/relationships/image" Target="../media/image27.png"/><Relationship Id="rId21" Type="http://schemas.openxmlformats.org/officeDocument/2006/relationships/image" Target="../media/image24.svg"/><Relationship Id="rId34" Type="http://schemas.openxmlformats.org/officeDocument/2006/relationships/image" Target="../media/image5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20" Type="http://schemas.openxmlformats.org/officeDocument/2006/relationships/image" Target="../media/image23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image" Target="../media/image29.png"/><Relationship Id="rId15" Type="http://schemas.openxmlformats.org/officeDocument/2006/relationships/image" Target="../media/image39.sv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4.png"/><Relationship Id="rId19" Type="http://schemas.openxmlformats.org/officeDocument/2006/relationships/image" Target="../media/image22.svg"/><Relationship Id="rId31" Type="http://schemas.openxmlformats.org/officeDocument/2006/relationships/image" Target="../media/image51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8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2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CD2E112-DE46-4C8D-8E7C-0103E7AED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42817"/>
            <a:ext cx="9144000" cy="1283291"/>
          </a:xfrm>
        </p:spPr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  <a:hlinkClick r:id="rId2"/>
              </a:rPr>
              <a:t>www.mscrm-addons.com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4188B0-830A-4C20-BD97-8C364789E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506" y="2898517"/>
            <a:ext cx="11100987" cy="1729250"/>
          </a:xfrm>
        </p:spPr>
        <p:txBody>
          <a:bodyPr/>
          <a:lstStyle/>
          <a:p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r>
              <a:rPr lang="en-US" sz="4000" dirty="0" err="1">
                <a:solidFill>
                  <a:schemeClr val="tx2"/>
                </a:solidFill>
              </a:rPr>
              <a:t>DocumentsCorePack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2600" dirty="0">
                <a:solidFill>
                  <a:schemeClr val="tx2"/>
                </a:solidFill>
              </a:rPr>
              <a:t>for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Microsoft Dynamics 365 &amp; Power Apps</a:t>
            </a:r>
          </a:p>
        </p:txBody>
      </p:sp>
      <p:pic>
        <p:nvPicPr>
          <p:cNvPr id="8" name="Grafik 1" descr="Ein Bild, das Vogel enthält.&#10;&#10;Automatisch generierte Beschreibung">
            <a:extLst>
              <a:ext uri="{FF2B5EF4-FFF2-40B4-BE49-F238E27FC236}">
                <a16:creationId xmlns:a16="http://schemas.microsoft.com/office/drawing/2014/main" id="{032C1DD9-66D2-BC53-C918-601B069F2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78" y="4998228"/>
            <a:ext cx="2758586" cy="118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25925BC-5848-4712-A6F4-5AE320E782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2285557"/>
            <a:ext cx="3958936" cy="32341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Add document capabilities </a:t>
            </a:r>
            <a:br>
              <a:rPr lang="de-DE" sz="1800" dirty="0"/>
            </a:br>
            <a:r>
              <a:rPr lang="de-DE" sz="1800" dirty="0"/>
              <a:t>to your Canvas App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25+ Connector Actions available</a:t>
            </a:r>
            <a:br>
              <a:rPr lang="de-DE" sz="1800" dirty="0"/>
            </a:b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Generated document returned to App for visualization &amp; processing</a:t>
            </a:r>
          </a:p>
          <a:p>
            <a:endParaRPr lang="de-DE" sz="1800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1CCA350-FBC4-4FBB-86AB-25B4D5083D2C}"/>
              </a:ext>
            </a:extLst>
          </p:cNvPr>
          <p:cNvSpPr txBox="1">
            <a:spLocks/>
          </p:cNvSpPr>
          <p:nvPr/>
        </p:nvSpPr>
        <p:spPr>
          <a:xfrm>
            <a:off x="4101980" y="144270"/>
            <a:ext cx="8090019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94C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>
                <a:solidFill>
                  <a:schemeClr val="tx2"/>
                </a:solidFill>
              </a:rPr>
              <a:t>4. </a:t>
            </a:r>
            <a:r>
              <a:rPr lang="de-DE" sz="3000" dirty="0" err="1">
                <a:solidFill>
                  <a:schemeClr val="tx2"/>
                </a:solidFill>
              </a:rPr>
              <a:t>Empower</a:t>
            </a:r>
            <a:r>
              <a:rPr lang="de-DE" sz="3000" dirty="0">
                <a:solidFill>
                  <a:schemeClr val="tx2"/>
                </a:solidFill>
              </a:rPr>
              <a:t> </a:t>
            </a:r>
            <a:r>
              <a:rPr lang="de-DE" sz="3000" dirty="0" err="1">
                <a:solidFill>
                  <a:schemeClr val="tx2"/>
                </a:solidFill>
              </a:rPr>
              <a:t>your</a:t>
            </a:r>
            <a:r>
              <a:rPr lang="de-DE" sz="3000" dirty="0">
                <a:solidFill>
                  <a:schemeClr val="tx2"/>
                </a:solidFill>
              </a:rPr>
              <a:t> Canvas App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913C8A-D284-4324-81ED-937E5F44F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8" y="-156783"/>
            <a:ext cx="2520000" cy="252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AA403DA-9F27-4956-83F8-FF76C607D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037" y="983834"/>
            <a:ext cx="3088992" cy="5424419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B2CF69-E65D-4104-A692-EA75E1E3E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62" y="5422029"/>
            <a:ext cx="3761509" cy="97608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E8C8FAC-B2A2-42A6-8CFC-977F8B04D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5082" y="1944558"/>
            <a:ext cx="4333356" cy="3916170"/>
          </a:xfrm>
          <a:prstGeom prst="rect">
            <a:avLst/>
          </a:prstGeom>
        </p:spPr>
      </p:pic>
      <p:cxnSp>
        <p:nvCxnSpPr>
          <p:cNvPr id="19" name="Straight Arrow Connector 66">
            <a:extLst>
              <a:ext uri="{FF2B5EF4-FFF2-40B4-BE49-F238E27FC236}">
                <a16:creationId xmlns:a16="http://schemas.microsoft.com/office/drawing/2014/main" id="{54872129-3352-400B-9437-5924700F0FD6}"/>
              </a:ext>
            </a:extLst>
          </p:cNvPr>
          <p:cNvCxnSpPr>
            <a:cxnSpLocks/>
          </p:cNvCxnSpPr>
          <p:nvPr/>
        </p:nvCxnSpPr>
        <p:spPr>
          <a:xfrm>
            <a:off x="7297029" y="5217933"/>
            <a:ext cx="458053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1ECF9B0-D2BE-4AEA-BD2F-5498B0223A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2288679"/>
            <a:ext cx="3926541" cy="4652671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Key Benefits</a:t>
            </a:r>
            <a:b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2000" i="0" dirty="0">
              <a:effectLst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</a:rPr>
              <a:t>Increased productivity and workforce efficiency</a:t>
            </a:r>
            <a:br>
              <a:rPr lang="en-US" sz="2000" i="0" dirty="0">
                <a:effectLst/>
              </a:rPr>
            </a:br>
            <a:endParaRPr lang="en-US" sz="2000" i="0" dirty="0">
              <a:effectLst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</a:rPr>
              <a:t>Time &amp; Cost savings </a:t>
            </a:r>
            <a:endParaRPr lang="en-US" sz="2000" dirty="0"/>
          </a:p>
          <a:p>
            <a:pPr fontAlgn="base">
              <a:buFont typeface="Arial" panose="020B0604020202020204" pitchFamily="34" charset="0"/>
              <a:buChar char="•"/>
            </a:pPr>
            <a:endParaRPr lang="en-US" sz="2000" i="0" dirty="0">
              <a:effectLst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</a:rPr>
              <a:t>Reduced users' workload, frustration and human errors</a:t>
            </a:r>
            <a:br>
              <a:rPr lang="en-US" sz="2000" i="0" dirty="0">
                <a:effectLst/>
              </a:rPr>
            </a:br>
            <a:endParaRPr lang="en-US" sz="2000" i="0" dirty="0">
              <a:effectLst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</a:rPr>
              <a:t>Improved customer experience &amp; document quality  </a:t>
            </a:r>
            <a:br>
              <a:rPr lang="en-US" sz="1800" i="0" dirty="0">
                <a:effectLst/>
              </a:rPr>
            </a:br>
            <a:endParaRPr lang="en-US" sz="1800" i="0" dirty="0">
              <a:effectLst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5439AF-2B87-4490-A633-EFA48ADDA221}"/>
              </a:ext>
            </a:extLst>
          </p:cNvPr>
          <p:cNvSpPr txBox="1"/>
          <p:nvPr/>
        </p:nvSpPr>
        <p:spPr>
          <a:xfrm>
            <a:off x="4101980" y="1028679"/>
            <a:ext cx="7874977" cy="18466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Event Communication</a:t>
            </a:r>
          </a:p>
          <a:p>
            <a:r>
              <a:rPr lang="en-US" sz="16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“The entire communication is done using DCP.</a:t>
            </a:r>
            <a:br>
              <a:rPr lang="en-US" sz="16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1. Confirmation email after subscribing to an event, </a:t>
            </a:r>
            <a:br>
              <a:rPr lang="en-US" sz="16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2. Sending a reminder one week before the event, </a:t>
            </a:r>
            <a:br>
              <a:rPr lang="en-US" sz="16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	3. Sending a reminder one day before the event and </a:t>
            </a:r>
            <a:br>
              <a:rPr lang="en-US" sz="16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		4. Send an NPS survey after the event. </a:t>
            </a:r>
            <a:br>
              <a:rPr lang="en-US" sz="16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Fully automated Power Automate flows.”</a:t>
            </a:r>
            <a:endParaRPr lang="de-DE" sz="16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 descr="😍">
            <a:extLst>
              <a:ext uri="{FF2B5EF4-FFF2-40B4-BE49-F238E27FC236}">
                <a16:creationId xmlns:a16="http://schemas.microsoft.com/office/drawing/2014/main" id="{ED418EEC-1F49-4AF9-BAB4-2E079FF2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988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AE40262-0524-4A3A-BADF-A0FA43D86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1980" y="3167836"/>
            <a:ext cx="7874977" cy="1354217"/>
          </a:xfrm>
          <a:prstGeom prst="rect">
            <a:avLst/>
          </a:prstGeom>
          <a:solidFill>
            <a:srgbClr val="0094C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Donations</a:t>
            </a:r>
            <a:b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„</a:t>
            </a:r>
            <a:r>
              <a:rPr lang="de-DE" altLang="de-DE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he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best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functionality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'Request for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donation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‘.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DCP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send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letters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potential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donors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request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donaties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projects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via 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QR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codes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Customer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scans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QR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leading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donation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page</a:t>
            </a:r>
            <a:r>
              <a:rPr lang="de-DE" altLang="de-DE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The </a:t>
            </a:r>
            <a:r>
              <a:rPr lang="de-DE" altLang="de-DE" sz="16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donation</a:t>
            </a:r>
            <a:r>
              <a:rPr lang="de-DE" altLang="de-DE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6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shows</a:t>
            </a:r>
            <a:r>
              <a:rPr lang="de-DE" altLang="de-DE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6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</a:t>
            </a:r>
            <a:r>
              <a:rPr lang="de-DE" altLang="de-DE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de-DE" altLang="de-DE" sz="16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  <a:r>
              <a:rPr lang="de-DE" altLang="de-DE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CRM </a:t>
            </a:r>
            <a:r>
              <a:rPr lang="de-DE" altLang="de-DE" sz="16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automatically</a:t>
            </a:r>
            <a:r>
              <a:rPr lang="de-DE" altLang="de-DE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a </a:t>
            </a:r>
            <a:r>
              <a:rPr lang="de-DE" altLang="de-DE" sz="16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</a:t>
            </a:r>
            <a:r>
              <a:rPr lang="de-DE" altLang="de-DE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6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de-DE" altLang="de-DE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6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letter</a:t>
            </a:r>
            <a:r>
              <a:rPr lang="de-DE" altLang="de-DE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de-DE" altLang="de-DE" sz="16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confirmation</a:t>
            </a:r>
            <a:r>
              <a:rPr lang="de-DE" altLang="de-DE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6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gets</a:t>
            </a:r>
            <a:r>
              <a:rPr lang="de-DE" altLang="de-DE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6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sent</a:t>
            </a:r>
            <a:r>
              <a:rPr lang="de-DE" altLang="de-DE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Closed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loop.“          </a:t>
            </a:r>
          </a:p>
        </p:txBody>
      </p:sp>
      <p:pic>
        <p:nvPicPr>
          <p:cNvPr id="4100" name="Picture 4" descr="😍">
            <a:extLst>
              <a:ext uri="{FF2B5EF4-FFF2-40B4-BE49-F238E27FC236}">
                <a16:creationId xmlns:a16="http://schemas.microsoft.com/office/drawing/2014/main" id="{D7069651-0EB8-4ED9-AAC2-7605788C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388" y="158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3998901-395D-4CC9-A0DE-5F24B430EFD1}"/>
              </a:ext>
            </a:extLst>
          </p:cNvPr>
          <p:cNvSpPr txBox="1">
            <a:spLocks/>
          </p:cNvSpPr>
          <p:nvPr/>
        </p:nvSpPr>
        <p:spPr>
          <a:xfrm>
            <a:off x="4101980" y="144270"/>
            <a:ext cx="8090019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94C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>
                <a:solidFill>
                  <a:srgbClr val="0077B3"/>
                </a:solidFill>
              </a:rPr>
              <a:t>Real Life Scenarios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A8113F1-C43B-41F2-BA50-E13BDB517D9F}"/>
              </a:ext>
            </a:extLst>
          </p:cNvPr>
          <p:cNvSpPr txBox="1"/>
          <p:nvPr/>
        </p:nvSpPr>
        <p:spPr>
          <a:xfrm>
            <a:off x="4101980" y="4845328"/>
            <a:ext cx="7874977" cy="16004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Invoice Automation</a:t>
            </a:r>
            <a:br>
              <a:rPr lang="en-US" sz="16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“I have set up a Cloud Flow that triggers when a user sets an Order through to an Invoice. The flow determines the kind of invoice (to be printed or e-mailed) creates the invoice in pdf and attaches </a:t>
            </a:r>
            <a:r>
              <a:rPr lang="en-US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file </a:t>
            </a:r>
            <a:r>
              <a:rPr lang="en-US" sz="160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to an email or sends it to a printer. The e-mail is sent from the mailbox of the corresponding department to the debtor's email. Additionally, the document is stored in our Blob Storag</a:t>
            </a:r>
            <a:r>
              <a:rPr lang="en-US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e.”</a:t>
            </a:r>
            <a:endParaRPr lang="de-DE" sz="1600" i="1" dirty="0">
              <a:solidFill>
                <a:schemeClr val="bg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FEC4964-8A1D-485E-8A62-9ADEB9C1E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" y="-51321"/>
            <a:ext cx="234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8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A1AC281-DAC4-4D80-84F5-1BC83AF931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190" y="187036"/>
            <a:ext cx="7572374" cy="6507452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77B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Customer Statistics and Benchmarks</a:t>
            </a:r>
          </a:p>
          <a:p>
            <a:endParaRPr lang="de-DE" dirty="0">
              <a:solidFill>
                <a:srgbClr val="0094C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5BAA1-7FEF-47F0-936E-5343C48F902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736" y="2605036"/>
            <a:ext cx="3834246" cy="373308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Active customers: 	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2500+</a:t>
            </a:r>
            <a:b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Enterprise (&gt;1500):</a:t>
            </a:r>
            <a:r>
              <a:rPr lang="en-US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	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35</a:t>
            </a:r>
            <a:b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Highest # of users: 	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8000</a:t>
            </a:r>
            <a:b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Highest utilization:  	</a:t>
            </a:r>
            <a:br>
              <a:rPr lang="en-US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      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3.6 Mio docs p.a.</a:t>
            </a:r>
            <a:b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9C166B-0337-46FD-8A7B-99B9AEAD93BC}"/>
              </a:ext>
            </a:extLst>
          </p:cNvPr>
          <p:cNvSpPr txBox="1"/>
          <p:nvPr/>
        </p:nvSpPr>
        <p:spPr>
          <a:xfrm>
            <a:off x="72736" y="5984173"/>
            <a:ext cx="37147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</a:t>
            </a:r>
            <a:r>
              <a:rPr lang="de-DE" sz="2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Stories</a:t>
            </a:r>
            <a:br>
              <a:rPr lang="de-DE" sz="2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de-DE" sz="2000" b="1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Comparision</a:t>
            </a:r>
            <a:r>
              <a:rPr lang="de-DE" sz="2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Chart </a:t>
            </a:r>
            <a:endParaRPr lang="de-DE" sz="20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AFB62C0-EF71-41B1-9AFD-14B35A74F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47" y="187036"/>
            <a:ext cx="3250623" cy="191554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B2FC77D-9D97-20B5-0174-6C8F0B7B9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965" y="1144809"/>
            <a:ext cx="7791299" cy="53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5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07DB5-74C7-4EA7-9626-58888B7FC56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7378" y="280660"/>
            <a:ext cx="11197242" cy="545745"/>
          </a:xfrm>
        </p:spPr>
        <p:txBody>
          <a:bodyPr/>
          <a:lstStyle/>
          <a:p>
            <a:pPr algn="ctr"/>
            <a:r>
              <a:rPr lang="de-DE" dirty="0"/>
              <a:t>Use Cases/Customer Success Stories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25CB46-2248-D8F4-7C88-3B801C08A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099361"/>
            <a:ext cx="2391885" cy="705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24774-F321-FBAC-6270-D1746188B83D}"/>
              </a:ext>
            </a:extLst>
          </p:cNvPr>
          <p:cNvSpPr txBox="1"/>
          <p:nvPr/>
        </p:nvSpPr>
        <p:spPr>
          <a:xfrm>
            <a:off x="2373908" y="1158330"/>
            <a:ext cx="286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Segoe UI" panose="020B0502040204020203" pitchFamily="34" charset="0"/>
                <a:cs typeface="Segoe UI" panose="020B0502040204020203" pitchFamily="34" charset="0"/>
              </a:rPr>
              <a:t>Realia Group </a:t>
            </a:r>
          </a:p>
          <a:p>
            <a:r>
              <a:rPr lang="de-AT" dirty="0">
                <a:latin typeface="Segoe UI" panose="020B0502040204020203" pitchFamily="34" charset="0"/>
                <a:cs typeface="Segoe UI" panose="020B0502040204020203" pitchFamily="34" charset="0"/>
              </a:rPr>
              <a:t>Finland, Sweden &amp; Baltics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1CB86C-C089-D08C-B0EE-F0534507E983}"/>
              </a:ext>
            </a:extLst>
          </p:cNvPr>
          <p:cNvSpPr txBox="1"/>
          <p:nvPr/>
        </p:nvSpPr>
        <p:spPr>
          <a:xfrm>
            <a:off x="8631901" y="1101109"/>
            <a:ext cx="286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err="1">
                <a:latin typeface="Segoe UI" panose="020B0502040204020203" pitchFamily="34" charset="0"/>
                <a:cs typeface="Segoe UI" panose="020B0502040204020203" pitchFamily="34" charset="0"/>
              </a:rPr>
              <a:t>SystemAir</a:t>
            </a:r>
            <a:br>
              <a:rPr lang="de-AT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AT">
                <a:latin typeface="Segoe UI" panose="020B0502040204020203" pitchFamily="34" charset="0"/>
                <a:cs typeface="Segoe UI" panose="020B0502040204020203" pitchFamily="34" charset="0"/>
              </a:rPr>
              <a:t>1600 </a:t>
            </a:r>
            <a:r>
              <a:rPr lang="de-AT" err="1">
                <a:latin typeface="Segoe UI" panose="020B0502040204020203" pitchFamily="34" charset="0"/>
                <a:cs typeface="Segoe UI" panose="020B0502040204020203" pitchFamily="34" charset="0"/>
              </a:rPr>
              <a:t>users</a:t>
            </a:r>
            <a:r>
              <a:rPr lang="de-AT">
                <a:latin typeface="Segoe UI" panose="020B0502040204020203" pitchFamily="34" charset="0"/>
                <a:cs typeface="Segoe UI" panose="020B0502040204020203" pitchFamily="34" charset="0"/>
              </a:rPr>
              <a:t>, 49 countries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B53379-3D27-B172-ACC4-E0F9CA88A2A8}"/>
              </a:ext>
            </a:extLst>
          </p:cNvPr>
          <p:cNvSpPr txBox="1"/>
          <p:nvPr/>
        </p:nvSpPr>
        <p:spPr>
          <a:xfrm>
            <a:off x="517760" y="2067311"/>
            <a:ext cx="50201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0077B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Time-consuming manual handling of documents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Information were consumed and produced in form or traditional documents </a:t>
            </a:r>
          </a:p>
          <a:p>
            <a:endParaRPr lang="de-A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AT" b="1" dirty="0">
                <a:solidFill>
                  <a:srgbClr val="0077B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Solution: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AT" sz="1700" dirty="0">
                <a:latin typeface="Segoe UI" panose="020B0502040204020203" pitchFamily="34" charset="0"/>
                <a:cs typeface="Segoe UI" panose="020B0502040204020203" pitchFamily="34" charset="0"/>
              </a:rPr>
              <a:t>Document automation inside workflows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AT" sz="1700" dirty="0">
                <a:latin typeface="Segoe UI" panose="020B0502040204020203" pitchFamily="34" charset="0"/>
                <a:cs typeface="Segoe UI" panose="020B0502040204020203" pitchFamily="34" charset="0"/>
              </a:rPr>
              <a:t>Automated ptocess of document management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AT" sz="1700" dirty="0">
                <a:latin typeface="Segoe UI" panose="020B0502040204020203" pitchFamily="34" charset="0"/>
                <a:cs typeface="Segoe UI" panose="020B0502040204020203" pitchFamily="34" charset="0"/>
              </a:rPr>
              <a:t>Worktime savings up to one hour per meeting </a:t>
            </a:r>
          </a:p>
          <a:p>
            <a:pPr marL="342900" lvl="1"/>
            <a:endParaRPr lang="de-A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114300"/>
            <a:r>
              <a:rPr lang="de-AT" b="1" dirty="0">
                <a:solidFill>
                  <a:srgbClr val="357CA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Case Study</a:t>
            </a:r>
            <a:endParaRPr lang="de-AT" b="1" dirty="0">
              <a:solidFill>
                <a:srgbClr val="357CA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1E5DC-A854-57F0-CF68-ED94D076BE92}"/>
              </a:ext>
            </a:extLst>
          </p:cNvPr>
          <p:cNvSpPr txBox="1"/>
          <p:nvPr/>
        </p:nvSpPr>
        <p:spPr>
          <a:xfrm>
            <a:off x="6168008" y="2067310"/>
            <a:ext cx="56166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0077B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Standardize &amp; simplify quoting process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Complex quotes consisting of various elements</a:t>
            </a:r>
            <a:endParaRPr lang="de-AT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AT" sz="1700" dirty="0">
                <a:latin typeface="Segoe UI" panose="020B0502040204020203" pitchFamily="34" charset="0"/>
                <a:cs typeface="Segoe UI" panose="020B0502040204020203" pitchFamily="34" charset="0"/>
              </a:rPr>
              <a:t>Localization (&gt; number of templates)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AT" sz="1700" dirty="0">
                <a:latin typeface="Segoe UI" panose="020B0502040204020203" pitchFamily="34" charset="0"/>
                <a:cs typeface="Segoe UI" panose="020B0502040204020203" pitchFamily="34" charset="0"/>
              </a:rPr>
              <a:t>Editing necessary</a:t>
            </a:r>
            <a:br>
              <a:rPr lang="de-AT" sz="17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AT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AT" b="1" dirty="0">
                <a:solidFill>
                  <a:srgbClr val="0077B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Solution: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AT" sz="1700" dirty="0">
                <a:latin typeface="Segoe UI" panose="020B0502040204020203" pitchFamily="34" charset="0"/>
                <a:cs typeface="Segoe UI" panose="020B0502040204020203" pitchFamily="34" charset="0"/>
              </a:rPr>
              <a:t>DocumentsCorePack  One-Click-Actions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AT" sz="1700" dirty="0">
                <a:latin typeface="Segoe UI" panose="020B0502040204020203" pitchFamily="34" charset="0"/>
                <a:cs typeface="Segoe UI" panose="020B0502040204020203" pitchFamily="34" charset="0"/>
              </a:rPr>
              <a:t>Templates automatically selected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AT" sz="1700" dirty="0">
                <a:latin typeface="Segoe UI" panose="020B0502040204020203" pitchFamily="34" charset="0"/>
                <a:cs typeface="Segoe UI" panose="020B0502040204020203" pitchFamily="34" charset="0"/>
              </a:rPr>
              <a:t>Minimal User-interaction upon quoting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de-A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de-A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de-A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114300"/>
            <a:r>
              <a:rPr lang="de-AT" b="1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Read Case Study</a:t>
            </a:r>
            <a:endParaRPr lang="de-AT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Realia Group Logo">
            <a:extLst>
              <a:ext uri="{FF2B5EF4-FFF2-40B4-BE49-F238E27FC236}">
                <a16:creationId xmlns:a16="http://schemas.microsoft.com/office/drawing/2014/main" id="{E8C3B310-95C2-D6D9-DD79-56AF008EB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1" y="1137686"/>
            <a:ext cx="1663223" cy="7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9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52AC30-D722-4CB6-A7D5-0399633BCC2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buClr>
                <a:schemeClr val="accent5"/>
              </a:buClr>
            </a:pPr>
            <a:endParaRPr lang="en-US" b="1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b="1" dirty="0"/>
              <a:t>Free Trials Available</a:t>
            </a:r>
            <a:r>
              <a:rPr lang="en-US" sz="2600" dirty="0"/>
              <a:t> for all Add-Ons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No functional limitations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Fully supported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~30 minutes to get started</a:t>
            </a: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07DB5-74C7-4EA7-9626-58888B7FC56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de-DE" dirty="0"/>
              <a:t>Free Trial</a:t>
            </a:r>
          </a:p>
        </p:txBody>
      </p:sp>
      <p:pic>
        <p:nvPicPr>
          <p:cNvPr id="4" name="Grafik 24">
            <a:hlinkClick r:id="rId2"/>
            <a:extLst>
              <a:ext uri="{FF2B5EF4-FFF2-40B4-BE49-F238E27FC236}">
                <a16:creationId xmlns:a16="http://schemas.microsoft.com/office/drawing/2014/main" id="{345FDEFF-3D51-48E0-814D-A395FB241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74" y="4286360"/>
            <a:ext cx="3898546" cy="1178995"/>
          </a:xfrm>
          <a:prstGeom prst="rect">
            <a:avLst/>
          </a:prstGeom>
        </p:spPr>
      </p:pic>
      <p:pic>
        <p:nvPicPr>
          <p:cNvPr id="6" name="Grafik 5" descr="Ein Bild, das Text, Computer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56FD564C-AB89-416D-990E-73B5D22C1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77" y="709945"/>
            <a:ext cx="4266282" cy="35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2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2BD2ABDB-E569-0C7D-8CFB-9D9C9CC1EFF0}"/>
              </a:ext>
            </a:extLst>
          </p:cNvPr>
          <p:cNvSpPr txBox="1">
            <a:spLocks/>
          </p:cNvSpPr>
          <p:nvPr/>
        </p:nvSpPr>
        <p:spPr>
          <a:xfrm>
            <a:off x="497378" y="326959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Getting Started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ED8184-B025-EE8F-DAF7-B5BA58E9577C}"/>
              </a:ext>
            </a:extLst>
          </p:cNvPr>
          <p:cNvSpPr/>
          <p:nvPr/>
        </p:nvSpPr>
        <p:spPr>
          <a:xfrm>
            <a:off x="1555335" y="1243736"/>
            <a:ext cx="1057171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Create a DocumentsCorePack Service </a:t>
            </a:r>
            <a:b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</a:b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 Setup: 	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Online Service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Configuration</a:t>
            </a:r>
            <a:b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Step-by-Step: 	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How to setup a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DocumentsCorePack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 service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de-DE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Download and Install the Template Designer</a:t>
            </a:r>
            <a:br>
              <a:rPr kumimoji="0" lang="de-DE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0" lang="de-DE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Download: 	</a:t>
            </a:r>
            <a:r>
              <a:rPr kumimoji="0" lang="de-DE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DocumentsCorePack Downloads</a:t>
            </a:r>
            <a:r>
              <a:rPr kumimoji="0" lang="de-DE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kumimoji="0" lang="de-DE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Step</a:t>
            </a:r>
            <a:r>
              <a:rPr lang="de-DE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-by-Step: 	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Installation of the Template Designer</a:t>
            </a:r>
            <a:r>
              <a:rPr lang="de-DE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de-DE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Design your first template</a:t>
            </a:r>
            <a:br>
              <a:rPr lang="de-DE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de-DE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Step-by-Step tutorial: 	</a:t>
            </a:r>
            <a:r>
              <a:rPr lang="de-DE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Create a DocumentsCorePack template</a:t>
            </a:r>
            <a:r>
              <a:rPr lang="de-DE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de-DE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Step-by-Step video: 	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Create and test a quote template (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Youtube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)</a:t>
            </a:r>
            <a:r>
              <a:rPr lang="de-DE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tabLst>
                <a:tab pos="360363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That’s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it! Our solution will run in trial mode for 14 days automatically</a:t>
            </a:r>
            <a:b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If you need an extension, simply contact your Partner Manager or our support team and ask for keys!</a:t>
            </a:r>
          </a:p>
          <a:p>
            <a:pPr>
              <a:tabLst>
                <a:tab pos="360363" algn="l"/>
              </a:tabLst>
              <a:defRPr/>
            </a:pPr>
            <a:b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trials are 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fully supported. D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on’t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hesitate to get in touch with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ou</a:t>
            </a:r>
            <a:r>
              <a:rPr lang="de-DE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 </a:t>
            </a:r>
            <a:r>
              <a:rPr lang="de-DE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Support Team</a:t>
            </a:r>
            <a:r>
              <a:rPr lang="de-DE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should you have any questions!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Grafik 19">
            <a:extLst>
              <a:ext uri="{FF2B5EF4-FFF2-40B4-BE49-F238E27FC236}">
                <a16:creationId xmlns:a16="http://schemas.microsoft.com/office/drawing/2014/main" id="{D380709C-C314-29C8-5158-2832325E03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0" y="2434837"/>
            <a:ext cx="720000" cy="720000"/>
          </a:xfrm>
          <a:prstGeom prst="rect">
            <a:avLst/>
          </a:prstGeom>
        </p:spPr>
      </p:pic>
      <p:pic>
        <p:nvPicPr>
          <p:cNvPr id="12" name="Grafik 21">
            <a:extLst>
              <a:ext uri="{FF2B5EF4-FFF2-40B4-BE49-F238E27FC236}">
                <a16:creationId xmlns:a16="http://schemas.microsoft.com/office/drawing/2014/main" id="{16AB37ED-0F64-20FE-FD77-E9564B5D9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6" y="1243736"/>
            <a:ext cx="900000" cy="900000"/>
          </a:xfrm>
          <a:prstGeom prst="rect">
            <a:avLst/>
          </a:prstGeom>
        </p:spPr>
      </p:pic>
      <p:pic>
        <p:nvPicPr>
          <p:cNvPr id="13" name="Grafik 23">
            <a:extLst>
              <a:ext uri="{FF2B5EF4-FFF2-40B4-BE49-F238E27FC236}">
                <a16:creationId xmlns:a16="http://schemas.microsoft.com/office/drawing/2014/main" id="{F511C487-9503-34E2-BE0A-E8D4678186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1" y="3398953"/>
            <a:ext cx="720000" cy="720000"/>
          </a:xfrm>
          <a:prstGeom prst="rect">
            <a:avLst/>
          </a:prstGeom>
        </p:spPr>
      </p:pic>
      <p:pic>
        <p:nvPicPr>
          <p:cNvPr id="14" name="Grafik 25">
            <a:extLst>
              <a:ext uri="{FF2B5EF4-FFF2-40B4-BE49-F238E27FC236}">
                <a16:creationId xmlns:a16="http://schemas.microsoft.com/office/drawing/2014/main" id="{13240269-BEC3-018A-38C6-C5134ADD09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4" y="3849356"/>
            <a:ext cx="360000" cy="360000"/>
          </a:xfrm>
          <a:prstGeom prst="rect">
            <a:avLst/>
          </a:prstGeom>
        </p:spPr>
      </p:pic>
      <p:pic>
        <p:nvPicPr>
          <p:cNvPr id="15" name="Grafik 27">
            <a:extLst>
              <a:ext uri="{FF2B5EF4-FFF2-40B4-BE49-F238E27FC236}">
                <a16:creationId xmlns:a16="http://schemas.microsoft.com/office/drawing/2014/main" id="{B78171C8-D015-05B6-95C4-A8249D1CFC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4" y="4682287"/>
            <a:ext cx="1219200" cy="1219200"/>
          </a:xfrm>
          <a:prstGeom prst="rect">
            <a:avLst/>
          </a:prstGeom>
        </p:spPr>
      </p:pic>
      <p:pic>
        <p:nvPicPr>
          <p:cNvPr id="16" name="Grafik 29">
            <a:extLst>
              <a:ext uri="{FF2B5EF4-FFF2-40B4-BE49-F238E27FC236}">
                <a16:creationId xmlns:a16="http://schemas.microsoft.com/office/drawing/2014/main" id="{A09E7C8D-9C26-7B8D-7BE7-955E3BB359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4" y="1744754"/>
            <a:ext cx="360000" cy="360000"/>
          </a:xfrm>
          <a:prstGeom prst="rect">
            <a:avLst/>
          </a:prstGeom>
        </p:spPr>
      </p:pic>
      <p:sp>
        <p:nvSpPr>
          <p:cNvPr id="17" name="Textfeld 30">
            <a:extLst>
              <a:ext uri="{FF2B5EF4-FFF2-40B4-BE49-F238E27FC236}">
                <a16:creationId xmlns:a16="http://schemas.microsoft.com/office/drawing/2014/main" id="{AF774493-C53D-3A2F-5DAC-A3EF1F5A82EC}"/>
              </a:ext>
            </a:extLst>
          </p:cNvPr>
          <p:cNvSpPr txBox="1"/>
          <p:nvPr/>
        </p:nvSpPr>
        <p:spPr>
          <a:xfrm>
            <a:off x="517162" y="6485274"/>
            <a:ext cx="4595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for On-</a:t>
            </a:r>
            <a:r>
              <a:rPr lang="de-DE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Premise</a:t>
            </a:r>
            <a:r>
              <a:rPr lang="de-DE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Deployments</a:t>
            </a:r>
            <a:r>
              <a:rPr lang="de-DE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see</a:t>
            </a:r>
            <a:r>
              <a:rPr lang="de-DE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de-DE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Area</a:t>
            </a:r>
            <a:endParaRPr lang="de-DE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3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D8DD8C0-EBCA-4F68-92BD-A37D092A8D96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AT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Pricing EUR</a:t>
            </a:r>
            <a:br>
              <a:rPr lang="de-AT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DE" sz="26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950143B3-EF43-C3C7-6CBD-85A27FC3ACA3}"/>
              </a:ext>
            </a:extLst>
          </p:cNvPr>
          <p:cNvSpPr/>
          <p:nvPr/>
        </p:nvSpPr>
        <p:spPr>
          <a:xfrm>
            <a:off x="568741" y="885054"/>
            <a:ext cx="71898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License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Subscription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Support &amp; Maintenance is included</a:t>
            </a: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8C5A6-14BE-4311-BE44-3F0159A0CE99}"/>
              </a:ext>
            </a:extLst>
          </p:cNvPr>
          <p:cNvSpPr txBox="1"/>
          <p:nvPr/>
        </p:nvSpPr>
        <p:spPr>
          <a:xfrm>
            <a:off x="568741" y="3556266"/>
            <a:ext cx="33001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License</a:t>
            </a: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Model: </a:t>
            </a:r>
            <a:r>
              <a:rPr kumimoji="0" lang="de-DE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Subscription</a:t>
            </a:r>
            <a:endParaRPr kumimoji="0" lang="de-DE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B7BC065D-AB71-0180-4AD7-CC791A3E2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21097"/>
              </p:ext>
            </p:extLst>
          </p:nvPr>
        </p:nvGraphicFramePr>
        <p:xfrm>
          <a:off x="416532" y="1878986"/>
          <a:ext cx="10975374" cy="24725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9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918">
                  <a:extLst>
                    <a:ext uri="{9D8B030D-6E8A-4147-A177-3AD203B41FA5}">
                      <a16:colId xmlns:a16="http://schemas.microsoft.com/office/drawing/2014/main" val="707867735"/>
                    </a:ext>
                  </a:extLst>
                </a:gridCol>
                <a:gridCol w="2082918">
                  <a:extLst>
                    <a:ext uri="{9D8B030D-6E8A-4147-A177-3AD203B41FA5}">
                      <a16:colId xmlns:a16="http://schemas.microsoft.com/office/drawing/2014/main" val="95837602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de-DE" sz="14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DocumentsCorePack</a:t>
                      </a:r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de-DE" sz="14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packages</a:t>
                      </a:r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Monthly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Annually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Template Designer incl.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Sandbox Environments incl.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XS    (1 – 10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  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   690</a:t>
                      </a:r>
                      <a:endParaRPr lang="de-DE" sz="1200" b="0" kern="120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4203553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     (11 – 30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€ 1.140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    (31 – 80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€ 1.770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      (81 – 140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€ 2.400</a:t>
                      </a:r>
                      <a:endParaRPr lang="de-DE" sz="12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XL    (141 – 300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€ 4.990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098399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XXL  (301 – 600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€ 9.060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06192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Enterprise (</a:t>
                      </a:r>
                      <a:r>
                        <a:rPr lang="de-DE" sz="1200" b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600+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200" b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de-DE" sz="12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 request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 request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sz="12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sz="12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18EDB6D2-4966-7759-F753-A386E7C41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00103"/>
              </p:ext>
            </p:extLst>
          </p:nvPr>
        </p:nvGraphicFramePr>
        <p:xfrm>
          <a:off x="416532" y="4761085"/>
          <a:ext cx="7214992" cy="1168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1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232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Additional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Monthly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Annually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Template Designer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  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  80,00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Add. 1.000 documents/month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€ 12,00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71306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Add. Sandbox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€ 60,00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€ 690,00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3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45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5">
            <a:extLst>
              <a:ext uri="{FF2B5EF4-FFF2-40B4-BE49-F238E27FC236}">
                <a16:creationId xmlns:a16="http://schemas.microsoft.com/office/drawing/2014/main" id="{EC249B76-8FB2-56A5-C9CB-B0A37CA41560}"/>
              </a:ext>
            </a:extLst>
          </p:cNvPr>
          <p:cNvSpPr txBox="1">
            <a:spLocks/>
          </p:cNvSpPr>
          <p:nvPr/>
        </p:nvSpPr>
        <p:spPr>
          <a:xfrm>
            <a:off x="497378" y="326959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Pricing USD</a:t>
            </a:r>
            <a:b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77B3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2" name="Rechteck 6">
            <a:extLst>
              <a:ext uri="{FF2B5EF4-FFF2-40B4-BE49-F238E27FC236}">
                <a16:creationId xmlns:a16="http://schemas.microsoft.com/office/drawing/2014/main" id="{0D563C27-9E4E-399E-E32E-7D0022128EEC}"/>
              </a:ext>
            </a:extLst>
          </p:cNvPr>
          <p:cNvSpPr/>
          <p:nvPr/>
        </p:nvSpPr>
        <p:spPr>
          <a:xfrm>
            <a:off x="568741" y="885054"/>
            <a:ext cx="71898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License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model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Subscription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Support &amp; Maintenance is included</a:t>
            </a: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6A7DD2-4762-DEEF-A82D-A5581BA82BDD}"/>
              </a:ext>
            </a:extLst>
          </p:cNvPr>
          <p:cNvSpPr txBox="1"/>
          <p:nvPr/>
        </p:nvSpPr>
        <p:spPr>
          <a:xfrm>
            <a:off x="568741" y="3556266"/>
            <a:ext cx="33001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License</a:t>
            </a: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Model: </a:t>
            </a:r>
            <a:r>
              <a:rPr kumimoji="0" lang="de-DE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Subscription</a:t>
            </a:r>
            <a:endParaRPr kumimoji="0" lang="de-DE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2DA3E69F-BB67-1851-A5C8-36172020330D}"/>
              </a:ext>
            </a:extLst>
          </p:cNvPr>
          <p:cNvGraphicFramePr>
            <a:graphicFrameLocks noGrp="1"/>
          </p:cNvGraphicFramePr>
          <p:nvPr/>
        </p:nvGraphicFramePr>
        <p:xfrm>
          <a:off x="416532" y="1878986"/>
          <a:ext cx="10975374" cy="24725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9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918">
                  <a:extLst>
                    <a:ext uri="{9D8B030D-6E8A-4147-A177-3AD203B41FA5}">
                      <a16:colId xmlns:a16="http://schemas.microsoft.com/office/drawing/2014/main" val="707867735"/>
                    </a:ext>
                  </a:extLst>
                </a:gridCol>
                <a:gridCol w="2082918">
                  <a:extLst>
                    <a:ext uri="{9D8B030D-6E8A-4147-A177-3AD203B41FA5}">
                      <a16:colId xmlns:a16="http://schemas.microsoft.com/office/drawing/2014/main" val="95837602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de-DE" sz="14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DocumentsCorePack</a:t>
                      </a:r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de-DE" sz="14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packages</a:t>
                      </a:r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50000"/>
                        </a:lnSpc>
                      </a:pPr>
                      <a:r>
                        <a:rPr lang="de-DE" sz="1400" b="0" kern="1200" dirty="0">
                          <a:solidFill>
                            <a:schemeClr val="lt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Monthly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50000"/>
                        </a:lnSpc>
                      </a:pPr>
                      <a:r>
                        <a:rPr lang="de-DE" sz="1400" b="0" kern="1200" dirty="0">
                          <a:solidFill>
                            <a:schemeClr val="lt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Annually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50000"/>
                        </a:lnSpc>
                      </a:pPr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Template Designer incl.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Sandbox Environments incl.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XS    (1 – 10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      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     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4203553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     (11 – 30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     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  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    (31 – 80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     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  2,520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      (81 – 140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     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  3,240</a:t>
                      </a:r>
                      <a:endParaRPr lang="de-DE" sz="12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XL    (141 – 300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     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  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098399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XXL  (301 – 600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  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$ 11,760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06192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Enterprise (</a:t>
                      </a:r>
                      <a:r>
                        <a:rPr lang="de-DE" sz="1200" b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600+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200" b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de-DE" sz="12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 request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 request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sz="12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sz="12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678AA9D1-E498-75D0-1803-78B33B2DFB7D}"/>
              </a:ext>
            </a:extLst>
          </p:cNvPr>
          <p:cNvGraphicFramePr>
            <a:graphicFrameLocks noGrp="1"/>
          </p:cNvGraphicFramePr>
          <p:nvPr/>
        </p:nvGraphicFramePr>
        <p:xfrm>
          <a:off x="416532" y="4881946"/>
          <a:ext cx="7214992" cy="1168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1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232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Additional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Monthly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Annually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Template Designer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Add. 1.000 documents/month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71306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Add. Sandbox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$ 825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3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849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>
            <a:extLst>
              <a:ext uri="{FF2B5EF4-FFF2-40B4-BE49-F238E27FC236}">
                <a16:creationId xmlns:a16="http://schemas.microsoft.com/office/drawing/2014/main" id="{E207DF6E-6F24-43CA-8697-538C4609B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52" y="4253486"/>
            <a:ext cx="5543372" cy="1655762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www.mscrm-addons.com</a:t>
            </a:r>
            <a:endParaRPr lang="de-DE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	</a:t>
            </a: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support.mscrm-addons.com</a:t>
            </a: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sz="2000" dirty="0">
                <a:solidFill>
                  <a:schemeClr val="tx2"/>
                </a:solidFill>
              </a:rPr>
              <a:t>	</a:t>
            </a:r>
            <a:r>
              <a:rPr lang="en-US" sz="2000" dirty="0" err="1">
                <a:solidFill>
                  <a:srgbClr val="0077B3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en-US" sz="2000" dirty="0">
                <a:solidFill>
                  <a:srgbClr val="0077B3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Channel (How </a:t>
            </a:r>
            <a:r>
              <a:rPr lang="en-US" sz="2000" dirty="0" err="1">
                <a:solidFill>
                  <a:srgbClr val="0077B3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To's</a:t>
            </a:r>
            <a:r>
              <a:rPr lang="en-US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Use-Cases)</a:t>
            </a: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96DD3A7-96A0-4F01-86C3-419546E3D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/>
          <a:lstStyle/>
          <a:p>
            <a:r>
              <a:rPr lang="de-DE" sz="5000" dirty="0" err="1">
                <a:solidFill>
                  <a:schemeClr val="tx2"/>
                </a:solidFill>
              </a:rPr>
              <a:t>Thank</a:t>
            </a:r>
            <a:r>
              <a:rPr lang="de-DE" sz="5000" dirty="0">
                <a:solidFill>
                  <a:schemeClr val="tx2"/>
                </a:solidFill>
              </a:rPr>
              <a:t> </a:t>
            </a:r>
            <a:r>
              <a:rPr lang="de-DE" sz="5000" dirty="0" err="1">
                <a:solidFill>
                  <a:schemeClr val="tx2"/>
                </a:solidFill>
              </a:rPr>
              <a:t>you</a:t>
            </a:r>
            <a:r>
              <a:rPr lang="de-DE" sz="5000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3" name="Grafik 2" descr="Erdkugel: Afrika und Europa mit einfarbiger Füllung">
            <a:extLst>
              <a:ext uri="{FF2B5EF4-FFF2-40B4-BE49-F238E27FC236}">
                <a16:creationId xmlns:a16="http://schemas.microsoft.com/office/drawing/2014/main" id="{38C13577-DC68-191D-FFB9-90715CA4A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7357" y="4426998"/>
            <a:ext cx="396000" cy="396000"/>
          </a:xfrm>
          <a:prstGeom prst="rect">
            <a:avLst/>
          </a:prstGeom>
        </p:spPr>
      </p:pic>
      <p:pic>
        <p:nvPicPr>
          <p:cNvPr id="5" name="Grafik 4" descr="Fragen mit einfarbiger Füllung">
            <a:extLst>
              <a:ext uri="{FF2B5EF4-FFF2-40B4-BE49-F238E27FC236}">
                <a16:creationId xmlns:a16="http://schemas.microsoft.com/office/drawing/2014/main" id="{998EC1BB-5498-A810-1E50-82D2E04EAB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357" y="4932515"/>
            <a:ext cx="396000" cy="396000"/>
          </a:xfrm>
          <a:prstGeom prst="rect">
            <a:avLst/>
          </a:prstGeom>
        </p:spPr>
      </p:pic>
      <p:pic>
        <p:nvPicPr>
          <p:cNvPr id="9" name="Grafik 8" descr="Präsentation mit Medien mit einfarbiger Füllung">
            <a:extLst>
              <a:ext uri="{FF2B5EF4-FFF2-40B4-BE49-F238E27FC236}">
                <a16:creationId xmlns:a16="http://schemas.microsoft.com/office/drawing/2014/main" id="{0B735DF4-AD7D-92F9-8EA6-DC8B04B8FD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357" y="5389972"/>
            <a:ext cx="396000" cy="396000"/>
          </a:xfrm>
          <a:prstGeom prst="rect">
            <a:avLst/>
          </a:prstGeom>
        </p:spPr>
      </p:pic>
      <p:sp>
        <p:nvSpPr>
          <p:cNvPr id="12" name="Untertitel 7">
            <a:extLst>
              <a:ext uri="{FF2B5EF4-FFF2-40B4-BE49-F238E27FC236}">
                <a16:creationId xmlns:a16="http://schemas.microsoft.com/office/drawing/2014/main" id="{309D733D-4D35-D394-9B81-C9D1845C3504}"/>
              </a:ext>
            </a:extLst>
          </p:cNvPr>
          <p:cNvSpPr txBox="1">
            <a:spLocks/>
          </p:cNvSpPr>
          <p:nvPr/>
        </p:nvSpPr>
        <p:spPr>
          <a:xfrm>
            <a:off x="6181725" y="4253486"/>
            <a:ext cx="5543372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de-DE" sz="2000" dirty="0">
                <a:solidFill>
                  <a:srgbClr val="0077B3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info@mscrm-addons.</a:t>
            </a: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	EMEA:	+43 316 680 880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U.S.: 	+1 404 720 6066</a:t>
            </a:r>
          </a:p>
        </p:txBody>
      </p:sp>
      <p:pic>
        <p:nvPicPr>
          <p:cNvPr id="17" name="Grafik 16" descr="Umschlag mit einfarbiger Füllung">
            <a:extLst>
              <a:ext uri="{FF2B5EF4-FFF2-40B4-BE49-F238E27FC236}">
                <a16:creationId xmlns:a16="http://schemas.microsoft.com/office/drawing/2014/main" id="{BDEA2EC5-324B-7F56-2BFA-E158262ECB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58230" y="4426998"/>
            <a:ext cx="396000" cy="396000"/>
          </a:xfrm>
          <a:prstGeom prst="rect">
            <a:avLst/>
          </a:prstGeom>
        </p:spPr>
      </p:pic>
      <p:pic>
        <p:nvPicPr>
          <p:cNvPr id="19" name="Grafik 18" descr="Telefon mit einfarbiger Füllung">
            <a:extLst>
              <a:ext uri="{FF2B5EF4-FFF2-40B4-BE49-F238E27FC236}">
                <a16:creationId xmlns:a16="http://schemas.microsoft.com/office/drawing/2014/main" id="{6EF91B9F-F0C9-BC80-B2AD-955E1788A6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62898" y="4883367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7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DDBB4DA-7261-4C0E-9F3C-C518D46259C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8453" y="215850"/>
            <a:ext cx="11782927" cy="545745"/>
          </a:xfrm>
        </p:spPr>
        <p:txBody>
          <a:bodyPr/>
          <a:lstStyle/>
          <a:p>
            <a:pPr algn="ctr"/>
            <a:r>
              <a:rPr lang="de-DE" dirty="0"/>
              <a:t>The #1 Document Automation Solution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28D6606-75B3-4CDE-453C-74309F42CFB9}"/>
              </a:ext>
            </a:extLst>
          </p:cNvPr>
          <p:cNvSpPr txBox="1">
            <a:spLocks/>
          </p:cNvSpPr>
          <p:nvPr/>
        </p:nvSpPr>
        <p:spPr>
          <a:xfrm>
            <a:off x="265800" y="962825"/>
            <a:ext cx="11713301" cy="9290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3248025" algn="l"/>
              </a:tabLst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No matter which industry or department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, </a:t>
            </a:r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DocumentsCorePack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helps you address your specific document requirements and focus on achieving your goals and growing your business. 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Suitable for every business case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, our solution offers powerful and user-friendly features to simplify, optimize and automate document processes, 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from creation to electronic signature to complex document requirements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de-DE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BCC02D-F397-11B2-F093-032ADD341405}"/>
              </a:ext>
            </a:extLst>
          </p:cNvPr>
          <p:cNvGrpSpPr/>
          <p:nvPr/>
        </p:nvGrpSpPr>
        <p:grpSpPr>
          <a:xfrm>
            <a:off x="231784" y="1913693"/>
            <a:ext cx="11728432" cy="4399675"/>
            <a:chOff x="231784" y="1930786"/>
            <a:chExt cx="11728432" cy="4399675"/>
          </a:xfrm>
        </p:grpSpPr>
        <p:sp>
          <p:nvSpPr>
            <p:cNvPr id="4" name="TextBox 24">
              <a:extLst>
                <a:ext uri="{FF2B5EF4-FFF2-40B4-BE49-F238E27FC236}">
                  <a16:creationId xmlns:a16="http://schemas.microsoft.com/office/drawing/2014/main" id="{BA79E90C-2547-D40D-98B8-F5C3830D44FE}"/>
                </a:ext>
              </a:extLst>
            </p:cNvPr>
            <p:cNvSpPr txBox="1"/>
            <p:nvPr/>
          </p:nvSpPr>
          <p:spPr>
            <a:xfrm>
              <a:off x="8354208" y="3106173"/>
              <a:ext cx="3520440" cy="39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0" tIns="137160" rIns="137160" bIns="13716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US" sz="2400" b="1" dirty="0">
                  <a:solidFill>
                    <a:srgbClr val="0077B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DESIRED OUTCOMES</a:t>
              </a:r>
            </a:p>
          </p:txBody>
        </p:sp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905AADBB-AB8B-0CEA-4E99-939C6073E519}"/>
                </a:ext>
              </a:extLst>
            </p:cNvPr>
            <p:cNvSpPr txBox="1"/>
            <p:nvPr/>
          </p:nvSpPr>
          <p:spPr>
            <a:xfrm>
              <a:off x="265800" y="3433105"/>
              <a:ext cx="3375660" cy="1897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0" tIns="137160" rIns="137160" bIns="13716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-85725" algn="just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3248025" algn="l"/>
                </a:tabLst>
              </a:pPr>
              <a:r>
                <a:rPr lang="en-GB" sz="1400" dirty="0"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Time-intensive document creation</a:t>
              </a:r>
            </a:p>
            <a:p>
              <a:pPr marL="85725" indent="-85725" algn="just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3248025" algn="l"/>
                </a:tabLst>
              </a:pPr>
              <a:r>
                <a:rPr lang="en-GB" sz="1400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Create professional documents (PDF &amp; Word) directly from Dynamics 365</a:t>
              </a:r>
            </a:p>
            <a:p>
              <a:pPr marL="85725" indent="-85725" algn="just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3248025" algn="l"/>
                </a:tabLst>
              </a:pPr>
              <a:r>
                <a:rPr lang="en-GB" sz="1400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High risk of data entry errors</a:t>
              </a:r>
            </a:p>
            <a:p>
              <a:pPr marL="85725" indent="-85725" algn="just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3248025" algn="l"/>
                </a:tabLst>
              </a:pPr>
              <a:r>
                <a:rPr lang="en-GB" sz="1400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Significant amount of time each day on the creation and sending out documents</a:t>
              </a:r>
              <a:endParaRPr lang="de-DE" sz="1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TextBox 32">
              <a:extLst>
                <a:ext uri="{FF2B5EF4-FFF2-40B4-BE49-F238E27FC236}">
                  <a16:creationId xmlns:a16="http://schemas.microsoft.com/office/drawing/2014/main" id="{CAE3B540-C133-C9D8-F903-F01B376AB8AE}"/>
                </a:ext>
              </a:extLst>
            </p:cNvPr>
            <p:cNvSpPr txBox="1"/>
            <p:nvPr/>
          </p:nvSpPr>
          <p:spPr>
            <a:xfrm>
              <a:off x="4292996" y="3433104"/>
              <a:ext cx="3375660" cy="18973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0" tIns="137160" rIns="137160" bIns="13716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tabLst>
                  <a:tab pos="3248025" algn="l"/>
                </a:tabLst>
              </a:pPr>
              <a:r>
                <a:rPr lang="en-GB" sz="1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DocumentsCorePack</a:t>
              </a:r>
              <a:r>
                <a:rPr lang="en-GB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allows fast and simple document creation and offers a set of tools to process documents efficiently!</a:t>
              </a:r>
            </a:p>
            <a:p>
              <a:pPr>
                <a:spcBef>
                  <a:spcPts val="600"/>
                </a:spcBef>
              </a:pPr>
              <a:r>
                <a:rPr lang="en-GB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Document generation, processing &amp; automation based on Dynamics 365 data has never been easier! </a:t>
              </a:r>
              <a:endPara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33">
              <a:extLst>
                <a:ext uri="{FF2B5EF4-FFF2-40B4-BE49-F238E27FC236}">
                  <a16:creationId xmlns:a16="http://schemas.microsoft.com/office/drawing/2014/main" id="{3DB3D931-02EC-978E-DD71-00CC87DDE8C1}"/>
                </a:ext>
              </a:extLst>
            </p:cNvPr>
            <p:cNvSpPr txBox="1"/>
            <p:nvPr/>
          </p:nvSpPr>
          <p:spPr>
            <a:xfrm>
              <a:off x="8354208" y="3433104"/>
              <a:ext cx="3606008" cy="2897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0" tIns="137160" rIns="137160" bIns="13716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-85725" algn="just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3248025" algn="l"/>
                </a:tabLst>
              </a:pPr>
              <a:r>
                <a:rPr lang="en-GB" sz="1400" dirty="0"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Tremendous time-savings</a:t>
              </a:r>
            </a:p>
            <a:p>
              <a:pPr marL="85725" indent="-85725" algn="just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3248025" algn="l"/>
                </a:tabLst>
              </a:pPr>
              <a:r>
                <a:rPr lang="en-GB" sz="1400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Increased productivity  &amp; work efficiency </a:t>
              </a:r>
            </a:p>
            <a:p>
              <a:pPr marL="85725" indent="-85725" algn="just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3248025" algn="l"/>
                </a:tabLst>
              </a:pPr>
              <a:r>
                <a:rPr lang="en-GB" sz="1400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Easy &amp; intuitive template design and maintenance </a:t>
              </a:r>
            </a:p>
            <a:p>
              <a:pPr marL="85725" indent="-85725" algn="just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3248025" algn="l"/>
                </a:tabLst>
              </a:pPr>
              <a:r>
                <a:rPr lang="en-GB" sz="1400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Improved customer experience: reduced errors, elimination of manual entry errors  through automation and standardization of document processes in your business </a:t>
              </a:r>
            </a:p>
          </p:txBody>
        </p: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33157EFB-85C6-52DB-8600-CC64B0EDE408}"/>
                </a:ext>
              </a:extLst>
            </p:cNvPr>
            <p:cNvSpPr txBox="1"/>
            <p:nvPr/>
          </p:nvSpPr>
          <p:spPr>
            <a:xfrm>
              <a:off x="231784" y="3106173"/>
              <a:ext cx="3392123" cy="39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0" tIns="137160" rIns="137160" bIns="13716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77B3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CHALLENGES</a:t>
              </a:r>
            </a:p>
          </p:txBody>
        </p:sp>
        <p:sp>
          <p:nvSpPr>
            <p:cNvPr id="9" name="TextBox 27">
              <a:extLst>
                <a:ext uri="{FF2B5EF4-FFF2-40B4-BE49-F238E27FC236}">
                  <a16:creationId xmlns:a16="http://schemas.microsoft.com/office/drawing/2014/main" id="{823D2660-60A9-625C-A41E-2341B3D04C6B}"/>
                </a:ext>
              </a:extLst>
            </p:cNvPr>
            <p:cNvSpPr txBox="1"/>
            <p:nvPr/>
          </p:nvSpPr>
          <p:spPr>
            <a:xfrm>
              <a:off x="4292996" y="3106173"/>
              <a:ext cx="3520440" cy="39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0" tIns="137160" rIns="137160" bIns="13716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77B3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OUR SOLUTION</a:t>
              </a:r>
            </a:p>
          </p:txBody>
        </p:sp>
        <p:pic>
          <p:nvPicPr>
            <p:cNvPr id="11" name="Grafik 67" descr="Ein Bild, das Licht, Anzeige enthält.&#10;&#10;Automatisch generierte Beschreibung">
              <a:extLst>
                <a:ext uri="{FF2B5EF4-FFF2-40B4-BE49-F238E27FC236}">
                  <a16:creationId xmlns:a16="http://schemas.microsoft.com/office/drawing/2014/main" id="{4DFE698E-DA64-F5EC-090C-DAB785EE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665" y="2046178"/>
              <a:ext cx="947300" cy="947300"/>
            </a:xfrm>
            <a:prstGeom prst="rect">
              <a:avLst/>
            </a:prstGeom>
          </p:spPr>
        </p:pic>
        <p:grpSp>
          <p:nvGrpSpPr>
            <p:cNvPr id="12" name="Gruppieren 129">
              <a:extLst>
                <a:ext uri="{FF2B5EF4-FFF2-40B4-BE49-F238E27FC236}">
                  <a16:creationId xmlns:a16="http://schemas.microsoft.com/office/drawing/2014/main" id="{4B328C1D-6028-5A3E-E73C-01EB7094D50B}"/>
                </a:ext>
              </a:extLst>
            </p:cNvPr>
            <p:cNvGrpSpPr/>
            <p:nvPr/>
          </p:nvGrpSpPr>
          <p:grpSpPr>
            <a:xfrm>
              <a:off x="524433" y="1930786"/>
              <a:ext cx="1846435" cy="1093654"/>
              <a:chOff x="454095" y="1926511"/>
              <a:chExt cx="2019301" cy="1196044"/>
            </a:xfrm>
          </p:grpSpPr>
          <p:grpSp>
            <p:nvGrpSpPr>
              <p:cNvPr id="13" name="Gruppieren 96">
                <a:extLst>
                  <a:ext uri="{FF2B5EF4-FFF2-40B4-BE49-F238E27FC236}">
                    <a16:creationId xmlns:a16="http://schemas.microsoft.com/office/drawing/2014/main" id="{04F8D784-F8AF-E281-02F8-4B7176F7406D}"/>
                  </a:ext>
                </a:extLst>
              </p:cNvPr>
              <p:cNvGrpSpPr/>
              <p:nvPr/>
            </p:nvGrpSpPr>
            <p:grpSpPr>
              <a:xfrm>
                <a:off x="536331" y="1926511"/>
                <a:ext cx="1937065" cy="1196044"/>
                <a:chOff x="397682" y="1933977"/>
                <a:chExt cx="1937065" cy="1196044"/>
              </a:xfrm>
            </p:grpSpPr>
            <p:grpSp>
              <p:nvGrpSpPr>
                <p:cNvPr id="15" name="Gruppieren 34">
                  <a:extLst>
                    <a:ext uri="{FF2B5EF4-FFF2-40B4-BE49-F238E27FC236}">
                      <a16:creationId xmlns:a16="http://schemas.microsoft.com/office/drawing/2014/main" id="{22873230-6695-F0F9-C0AA-805DCE04752D}"/>
                    </a:ext>
                  </a:extLst>
                </p:cNvPr>
                <p:cNvGrpSpPr/>
                <p:nvPr/>
              </p:nvGrpSpPr>
              <p:grpSpPr>
                <a:xfrm>
                  <a:off x="397682" y="2179305"/>
                  <a:ext cx="723824" cy="853279"/>
                  <a:chOff x="1940966" y="5131594"/>
                  <a:chExt cx="723824" cy="853279"/>
                </a:xfrm>
              </p:grpSpPr>
              <p:pic>
                <p:nvPicPr>
                  <p:cNvPr id="56" name="Grafik 35">
                    <a:extLst>
                      <a:ext uri="{FF2B5EF4-FFF2-40B4-BE49-F238E27FC236}">
                        <a16:creationId xmlns:a16="http://schemas.microsoft.com/office/drawing/2014/main" id="{B711A116-4E6F-EA02-A3A6-AF5E1B5392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695" t="2082" b="1935"/>
                  <a:stretch/>
                </p:blipFill>
                <p:spPr>
                  <a:xfrm>
                    <a:off x="2114800" y="5131594"/>
                    <a:ext cx="316622" cy="431006"/>
                  </a:xfrm>
                  <a:prstGeom prst="rect">
                    <a:avLst/>
                  </a:prstGeom>
                </p:spPr>
              </p:pic>
              <p:grpSp>
                <p:nvGrpSpPr>
                  <p:cNvPr id="57" name="Gruppieren 36">
                    <a:extLst>
                      <a:ext uri="{FF2B5EF4-FFF2-40B4-BE49-F238E27FC236}">
                        <a16:creationId xmlns:a16="http://schemas.microsoft.com/office/drawing/2014/main" id="{598359FF-7F59-625F-164E-834A8D3025E1}"/>
                      </a:ext>
                    </a:extLst>
                  </p:cNvPr>
                  <p:cNvGrpSpPr/>
                  <p:nvPr/>
                </p:nvGrpSpPr>
                <p:grpSpPr>
                  <a:xfrm>
                    <a:off x="1940966" y="5267327"/>
                    <a:ext cx="723824" cy="717546"/>
                    <a:chOff x="1940966" y="5267327"/>
                    <a:chExt cx="723824" cy="717546"/>
                  </a:xfrm>
                </p:grpSpPr>
                <p:pic>
                  <p:nvPicPr>
                    <p:cNvPr id="58" name="Grafik 37">
                      <a:extLst>
                        <a:ext uri="{FF2B5EF4-FFF2-40B4-BE49-F238E27FC236}">
                          <a16:creationId xmlns:a16="http://schemas.microsoft.com/office/drawing/2014/main" id="{BD4116D4-4A92-D820-624F-00756BF26DF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1940966" y="5284782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" name="Grafik 38">
                      <a:extLst>
                        <a:ext uri="{FF2B5EF4-FFF2-40B4-BE49-F238E27FC236}">
                          <a16:creationId xmlns:a16="http://schemas.microsoft.com/office/drawing/2014/main" id="{D70FF4BB-A4FB-EB68-2F17-0A8EB00578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062413" y="5420515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" name="Grafik 39">
                      <a:extLst>
                        <a:ext uri="{FF2B5EF4-FFF2-40B4-BE49-F238E27FC236}">
                          <a16:creationId xmlns:a16="http://schemas.microsoft.com/office/drawing/2014/main" id="{3BB94EC4-C917-5D54-031E-59C46FE18CF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174334" y="5553867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" name="Grafik 40">
                      <a:extLst>
                        <a:ext uri="{FF2B5EF4-FFF2-40B4-BE49-F238E27FC236}">
                          <a16:creationId xmlns:a16="http://schemas.microsoft.com/office/drawing/2014/main" id="{0132FF65-954F-DD2C-96B3-237E416E4DF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236247" y="5267327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Grafik 41">
                      <a:extLst>
                        <a:ext uri="{FF2B5EF4-FFF2-40B4-BE49-F238E27FC236}">
                          <a16:creationId xmlns:a16="http://schemas.microsoft.com/office/drawing/2014/main" id="{0E01B791-FF0B-D611-D013-B330F2C959F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348168" y="5400679"/>
                      <a:ext cx="316622" cy="431006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6" name="Gruppieren 42">
                  <a:extLst>
                    <a:ext uri="{FF2B5EF4-FFF2-40B4-BE49-F238E27FC236}">
                      <a16:creationId xmlns:a16="http://schemas.microsoft.com/office/drawing/2014/main" id="{455C3E3D-FB86-4CEA-EF7A-0470025BDA3E}"/>
                    </a:ext>
                  </a:extLst>
                </p:cNvPr>
                <p:cNvGrpSpPr/>
                <p:nvPr/>
              </p:nvGrpSpPr>
              <p:grpSpPr>
                <a:xfrm>
                  <a:off x="1227452" y="1940168"/>
                  <a:ext cx="723824" cy="853279"/>
                  <a:chOff x="1940966" y="5131594"/>
                  <a:chExt cx="723824" cy="853279"/>
                </a:xfrm>
              </p:grpSpPr>
              <p:pic>
                <p:nvPicPr>
                  <p:cNvPr id="49" name="Grafik 43">
                    <a:extLst>
                      <a:ext uri="{FF2B5EF4-FFF2-40B4-BE49-F238E27FC236}">
                        <a16:creationId xmlns:a16="http://schemas.microsoft.com/office/drawing/2014/main" id="{65DF051C-03E5-98C6-D7D4-24E27A4D5F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695" t="2082" b="1935"/>
                  <a:stretch/>
                </p:blipFill>
                <p:spPr>
                  <a:xfrm>
                    <a:off x="2114800" y="5131594"/>
                    <a:ext cx="316622" cy="431006"/>
                  </a:xfrm>
                  <a:prstGeom prst="rect">
                    <a:avLst/>
                  </a:prstGeom>
                </p:spPr>
              </p:pic>
              <p:grpSp>
                <p:nvGrpSpPr>
                  <p:cNvPr id="50" name="Gruppieren 44">
                    <a:extLst>
                      <a:ext uri="{FF2B5EF4-FFF2-40B4-BE49-F238E27FC236}">
                        <a16:creationId xmlns:a16="http://schemas.microsoft.com/office/drawing/2014/main" id="{B6B9D1E9-52B7-3F6E-F38B-1A146ACEEF0E}"/>
                      </a:ext>
                    </a:extLst>
                  </p:cNvPr>
                  <p:cNvGrpSpPr/>
                  <p:nvPr/>
                </p:nvGrpSpPr>
                <p:grpSpPr>
                  <a:xfrm>
                    <a:off x="1940966" y="5267327"/>
                    <a:ext cx="723824" cy="717546"/>
                    <a:chOff x="1940966" y="5267327"/>
                    <a:chExt cx="723824" cy="717546"/>
                  </a:xfrm>
                </p:grpSpPr>
                <p:pic>
                  <p:nvPicPr>
                    <p:cNvPr id="51" name="Grafik 45">
                      <a:extLst>
                        <a:ext uri="{FF2B5EF4-FFF2-40B4-BE49-F238E27FC236}">
                          <a16:creationId xmlns:a16="http://schemas.microsoft.com/office/drawing/2014/main" id="{F752C59C-6E49-31AD-00A4-3193C647519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1940966" y="5284782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" name="Grafik 46">
                      <a:extLst>
                        <a:ext uri="{FF2B5EF4-FFF2-40B4-BE49-F238E27FC236}">
                          <a16:creationId xmlns:a16="http://schemas.microsoft.com/office/drawing/2014/main" id="{07A0406F-E906-3263-56C3-AC6A9A83316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062413" y="5420515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" name="Grafik 47">
                      <a:extLst>
                        <a:ext uri="{FF2B5EF4-FFF2-40B4-BE49-F238E27FC236}">
                          <a16:creationId xmlns:a16="http://schemas.microsoft.com/office/drawing/2014/main" id="{46F99930-B735-2B62-F6A7-C172F9B3DBA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174334" y="5553867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" name="Grafik 48">
                      <a:extLst>
                        <a:ext uri="{FF2B5EF4-FFF2-40B4-BE49-F238E27FC236}">
                          <a16:creationId xmlns:a16="http://schemas.microsoft.com/office/drawing/2014/main" id="{7E921F42-8FE6-5FC7-1704-1DD18C189C3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236247" y="5267327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" name="Grafik 49">
                      <a:extLst>
                        <a:ext uri="{FF2B5EF4-FFF2-40B4-BE49-F238E27FC236}">
                          <a16:creationId xmlns:a16="http://schemas.microsoft.com/office/drawing/2014/main" id="{7BDFCD61-DE23-449C-6893-E40589AD295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348168" y="5400679"/>
                      <a:ext cx="316622" cy="431006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7" name="Gruppieren 50">
                  <a:extLst>
                    <a:ext uri="{FF2B5EF4-FFF2-40B4-BE49-F238E27FC236}">
                      <a16:creationId xmlns:a16="http://schemas.microsoft.com/office/drawing/2014/main" id="{4579F258-4C49-FA13-E4E2-7E0E52B2D4A4}"/>
                    </a:ext>
                  </a:extLst>
                </p:cNvPr>
                <p:cNvGrpSpPr/>
                <p:nvPr/>
              </p:nvGrpSpPr>
              <p:grpSpPr>
                <a:xfrm>
                  <a:off x="870271" y="2260043"/>
                  <a:ext cx="723824" cy="853279"/>
                  <a:chOff x="1940966" y="5131594"/>
                  <a:chExt cx="723824" cy="853279"/>
                </a:xfrm>
              </p:grpSpPr>
              <p:pic>
                <p:nvPicPr>
                  <p:cNvPr id="42" name="Grafik 51">
                    <a:extLst>
                      <a:ext uri="{FF2B5EF4-FFF2-40B4-BE49-F238E27FC236}">
                        <a16:creationId xmlns:a16="http://schemas.microsoft.com/office/drawing/2014/main" id="{79828340-2389-E47B-AB19-DA2CBFA1F3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695" t="2082" b="1935"/>
                  <a:stretch/>
                </p:blipFill>
                <p:spPr>
                  <a:xfrm>
                    <a:off x="2114800" y="5131594"/>
                    <a:ext cx="316622" cy="431006"/>
                  </a:xfrm>
                  <a:prstGeom prst="rect">
                    <a:avLst/>
                  </a:prstGeom>
                </p:spPr>
              </p:pic>
              <p:grpSp>
                <p:nvGrpSpPr>
                  <p:cNvPr id="43" name="Gruppieren 52">
                    <a:extLst>
                      <a:ext uri="{FF2B5EF4-FFF2-40B4-BE49-F238E27FC236}">
                        <a16:creationId xmlns:a16="http://schemas.microsoft.com/office/drawing/2014/main" id="{39A5022A-6FEE-F2FF-01A9-94B2519E95AB}"/>
                      </a:ext>
                    </a:extLst>
                  </p:cNvPr>
                  <p:cNvGrpSpPr/>
                  <p:nvPr/>
                </p:nvGrpSpPr>
                <p:grpSpPr>
                  <a:xfrm>
                    <a:off x="1940966" y="5267327"/>
                    <a:ext cx="723824" cy="717546"/>
                    <a:chOff x="1940966" y="5267327"/>
                    <a:chExt cx="723824" cy="717546"/>
                  </a:xfrm>
                </p:grpSpPr>
                <p:pic>
                  <p:nvPicPr>
                    <p:cNvPr id="44" name="Grafik 53">
                      <a:extLst>
                        <a:ext uri="{FF2B5EF4-FFF2-40B4-BE49-F238E27FC236}">
                          <a16:creationId xmlns:a16="http://schemas.microsoft.com/office/drawing/2014/main" id="{5FD9B8DE-1BC2-5853-4299-19D1E73CBC9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1940966" y="5284782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Grafik 54">
                      <a:extLst>
                        <a:ext uri="{FF2B5EF4-FFF2-40B4-BE49-F238E27FC236}">
                          <a16:creationId xmlns:a16="http://schemas.microsoft.com/office/drawing/2014/main" id="{1E3EAE8E-78D8-7D1E-1F62-38794B31166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062413" y="5420515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Grafik 55">
                      <a:extLst>
                        <a:ext uri="{FF2B5EF4-FFF2-40B4-BE49-F238E27FC236}">
                          <a16:creationId xmlns:a16="http://schemas.microsoft.com/office/drawing/2014/main" id="{3DE49C54-2446-E49E-CEFF-B036729F505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174334" y="5553867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Grafik 56">
                      <a:extLst>
                        <a:ext uri="{FF2B5EF4-FFF2-40B4-BE49-F238E27FC236}">
                          <a16:creationId xmlns:a16="http://schemas.microsoft.com/office/drawing/2014/main" id="{013174DA-3F4E-5CA3-89C9-C6E38514CB4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236247" y="5267327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Grafik 57">
                      <a:extLst>
                        <a:ext uri="{FF2B5EF4-FFF2-40B4-BE49-F238E27FC236}">
                          <a16:creationId xmlns:a16="http://schemas.microsoft.com/office/drawing/2014/main" id="{E318C242-F718-970B-6B8D-94E30759B91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348168" y="5400679"/>
                      <a:ext cx="316622" cy="431006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8" name="Gruppieren 58">
                  <a:extLst>
                    <a:ext uri="{FF2B5EF4-FFF2-40B4-BE49-F238E27FC236}">
                      <a16:creationId xmlns:a16="http://schemas.microsoft.com/office/drawing/2014/main" id="{431AD072-7F54-0BD6-BC80-EB3077D752F5}"/>
                    </a:ext>
                  </a:extLst>
                </p:cNvPr>
                <p:cNvGrpSpPr/>
                <p:nvPr/>
              </p:nvGrpSpPr>
              <p:grpSpPr>
                <a:xfrm>
                  <a:off x="763520" y="1933977"/>
                  <a:ext cx="723824" cy="853279"/>
                  <a:chOff x="1940966" y="5131594"/>
                  <a:chExt cx="723824" cy="853279"/>
                </a:xfrm>
              </p:grpSpPr>
              <p:pic>
                <p:nvPicPr>
                  <p:cNvPr id="35" name="Grafik 59">
                    <a:extLst>
                      <a:ext uri="{FF2B5EF4-FFF2-40B4-BE49-F238E27FC236}">
                        <a16:creationId xmlns:a16="http://schemas.microsoft.com/office/drawing/2014/main" id="{92D89EB8-EEF4-7862-E1FD-1DAE87CA26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695" t="2082" b="1935"/>
                  <a:stretch/>
                </p:blipFill>
                <p:spPr>
                  <a:xfrm>
                    <a:off x="2114800" y="5131594"/>
                    <a:ext cx="316622" cy="431006"/>
                  </a:xfrm>
                  <a:prstGeom prst="rect">
                    <a:avLst/>
                  </a:prstGeom>
                </p:spPr>
              </p:pic>
              <p:grpSp>
                <p:nvGrpSpPr>
                  <p:cNvPr id="36" name="Gruppieren 60">
                    <a:extLst>
                      <a:ext uri="{FF2B5EF4-FFF2-40B4-BE49-F238E27FC236}">
                        <a16:creationId xmlns:a16="http://schemas.microsoft.com/office/drawing/2014/main" id="{4C5629A2-5700-C0A4-4594-DB4E75BE4F48}"/>
                      </a:ext>
                    </a:extLst>
                  </p:cNvPr>
                  <p:cNvGrpSpPr/>
                  <p:nvPr/>
                </p:nvGrpSpPr>
                <p:grpSpPr>
                  <a:xfrm>
                    <a:off x="1940966" y="5267327"/>
                    <a:ext cx="723824" cy="717546"/>
                    <a:chOff x="1940966" y="5267327"/>
                    <a:chExt cx="723824" cy="717546"/>
                  </a:xfrm>
                </p:grpSpPr>
                <p:pic>
                  <p:nvPicPr>
                    <p:cNvPr id="37" name="Grafik 61">
                      <a:extLst>
                        <a:ext uri="{FF2B5EF4-FFF2-40B4-BE49-F238E27FC236}">
                          <a16:creationId xmlns:a16="http://schemas.microsoft.com/office/drawing/2014/main" id="{E1C49921-46A0-55B8-71C9-CE6F1D95A2E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1940966" y="5284782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" name="Grafik 62">
                      <a:extLst>
                        <a:ext uri="{FF2B5EF4-FFF2-40B4-BE49-F238E27FC236}">
                          <a16:creationId xmlns:a16="http://schemas.microsoft.com/office/drawing/2014/main" id="{2EFB0FC9-B5D4-965F-87D9-DDB80C7C6D4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062413" y="5420515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Grafik 63">
                      <a:extLst>
                        <a:ext uri="{FF2B5EF4-FFF2-40B4-BE49-F238E27FC236}">
                          <a16:creationId xmlns:a16="http://schemas.microsoft.com/office/drawing/2014/main" id="{33C37DBB-B0BC-8FCA-93C7-2129B93CA5E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174334" y="5553867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" name="Grafik 64">
                      <a:extLst>
                        <a:ext uri="{FF2B5EF4-FFF2-40B4-BE49-F238E27FC236}">
                          <a16:creationId xmlns:a16="http://schemas.microsoft.com/office/drawing/2014/main" id="{54DA1954-ABF4-A9B2-59FB-13EB3A8659B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236247" y="5267327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" name="Grafik 65">
                      <a:extLst>
                        <a:ext uri="{FF2B5EF4-FFF2-40B4-BE49-F238E27FC236}">
                          <a16:creationId xmlns:a16="http://schemas.microsoft.com/office/drawing/2014/main" id="{228A3C6C-161D-A6DA-D121-1EC1638E44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348168" y="5400679"/>
                      <a:ext cx="316622" cy="431006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9" name="Gruppieren 80">
                  <a:extLst>
                    <a:ext uri="{FF2B5EF4-FFF2-40B4-BE49-F238E27FC236}">
                      <a16:creationId xmlns:a16="http://schemas.microsoft.com/office/drawing/2014/main" id="{7C1641DF-4447-B37B-9A03-D057E8758B7D}"/>
                    </a:ext>
                  </a:extLst>
                </p:cNvPr>
                <p:cNvGrpSpPr/>
                <p:nvPr/>
              </p:nvGrpSpPr>
              <p:grpSpPr>
                <a:xfrm>
                  <a:off x="1610923" y="2248619"/>
                  <a:ext cx="723824" cy="853279"/>
                  <a:chOff x="1940966" y="5131594"/>
                  <a:chExt cx="723824" cy="853279"/>
                </a:xfrm>
              </p:grpSpPr>
              <p:pic>
                <p:nvPicPr>
                  <p:cNvPr id="28" name="Grafik 81">
                    <a:extLst>
                      <a:ext uri="{FF2B5EF4-FFF2-40B4-BE49-F238E27FC236}">
                        <a16:creationId xmlns:a16="http://schemas.microsoft.com/office/drawing/2014/main" id="{29455782-7304-EE6B-670B-4622227885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695" t="2082" b="1935"/>
                  <a:stretch/>
                </p:blipFill>
                <p:spPr>
                  <a:xfrm>
                    <a:off x="2114800" y="5131594"/>
                    <a:ext cx="316622" cy="431006"/>
                  </a:xfrm>
                  <a:prstGeom prst="rect">
                    <a:avLst/>
                  </a:prstGeom>
                </p:spPr>
              </p:pic>
              <p:grpSp>
                <p:nvGrpSpPr>
                  <p:cNvPr id="29" name="Gruppieren 82">
                    <a:extLst>
                      <a:ext uri="{FF2B5EF4-FFF2-40B4-BE49-F238E27FC236}">
                        <a16:creationId xmlns:a16="http://schemas.microsoft.com/office/drawing/2014/main" id="{238F86A7-6BDF-2A40-3F0E-5ADFF030077A}"/>
                      </a:ext>
                    </a:extLst>
                  </p:cNvPr>
                  <p:cNvGrpSpPr/>
                  <p:nvPr/>
                </p:nvGrpSpPr>
                <p:grpSpPr>
                  <a:xfrm>
                    <a:off x="1940966" y="5267327"/>
                    <a:ext cx="723824" cy="717546"/>
                    <a:chOff x="1940966" y="5267327"/>
                    <a:chExt cx="723824" cy="717546"/>
                  </a:xfrm>
                </p:grpSpPr>
                <p:pic>
                  <p:nvPicPr>
                    <p:cNvPr id="30" name="Grafik 83">
                      <a:extLst>
                        <a:ext uri="{FF2B5EF4-FFF2-40B4-BE49-F238E27FC236}">
                          <a16:creationId xmlns:a16="http://schemas.microsoft.com/office/drawing/2014/main" id="{EFC2E4D1-A42B-4CC5-77F2-47AAABA05DE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1940966" y="5284782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Grafik 84">
                      <a:extLst>
                        <a:ext uri="{FF2B5EF4-FFF2-40B4-BE49-F238E27FC236}">
                          <a16:creationId xmlns:a16="http://schemas.microsoft.com/office/drawing/2014/main" id="{D3604EB8-D0EA-961F-CC1F-AFBA728AD7E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062413" y="5420515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Grafik 85">
                      <a:extLst>
                        <a:ext uri="{FF2B5EF4-FFF2-40B4-BE49-F238E27FC236}">
                          <a16:creationId xmlns:a16="http://schemas.microsoft.com/office/drawing/2014/main" id="{E766C6BD-CE85-AFC9-44D5-8DAB47F578B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174334" y="5553867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" name="Grafik 86">
                      <a:extLst>
                        <a:ext uri="{FF2B5EF4-FFF2-40B4-BE49-F238E27FC236}">
                          <a16:creationId xmlns:a16="http://schemas.microsoft.com/office/drawing/2014/main" id="{77C16622-22B3-E7E0-06EF-C1BF974F272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236247" y="5267327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Grafik 87">
                      <a:extLst>
                        <a:ext uri="{FF2B5EF4-FFF2-40B4-BE49-F238E27FC236}">
                          <a16:creationId xmlns:a16="http://schemas.microsoft.com/office/drawing/2014/main" id="{ABB875B9-9ABB-F050-7FC5-1D02173F9A3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348168" y="5400679"/>
                      <a:ext cx="316622" cy="431006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20" name="Gruppieren 88">
                  <a:extLst>
                    <a:ext uri="{FF2B5EF4-FFF2-40B4-BE49-F238E27FC236}">
                      <a16:creationId xmlns:a16="http://schemas.microsoft.com/office/drawing/2014/main" id="{40A3EE3E-FBA5-D35B-BE5C-3ED1627F20C8}"/>
                    </a:ext>
                  </a:extLst>
                </p:cNvPr>
                <p:cNvGrpSpPr/>
                <p:nvPr/>
              </p:nvGrpSpPr>
              <p:grpSpPr>
                <a:xfrm>
                  <a:off x="1267300" y="2276742"/>
                  <a:ext cx="723824" cy="853279"/>
                  <a:chOff x="1940966" y="5131594"/>
                  <a:chExt cx="723824" cy="853279"/>
                </a:xfrm>
              </p:grpSpPr>
              <p:pic>
                <p:nvPicPr>
                  <p:cNvPr id="21" name="Grafik 89">
                    <a:extLst>
                      <a:ext uri="{FF2B5EF4-FFF2-40B4-BE49-F238E27FC236}">
                        <a16:creationId xmlns:a16="http://schemas.microsoft.com/office/drawing/2014/main" id="{BF70345D-9B3F-5A82-66D5-EF93102A7C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695" t="2082" b="1935"/>
                  <a:stretch/>
                </p:blipFill>
                <p:spPr>
                  <a:xfrm>
                    <a:off x="2114800" y="5131594"/>
                    <a:ext cx="316622" cy="43100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Gruppieren 90">
                    <a:extLst>
                      <a:ext uri="{FF2B5EF4-FFF2-40B4-BE49-F238E27FC236}">
                        <a16:creationId xmlns:a16="http://schemas.microsoft.com/office/drawing/2014/main" id="{97EF0A6E-AAA0-62D4-A635-828CAF1E927F}"/>
                      </a:ext>
                    </a:extLst>
                  </p:cNvPr>
                  <p:cNvGrpSpPr/>
                  <p:nvPr/>
                </p:nvGrpSpPr>
                <p:grpSpPr>
                  <a:xfrm>
                    <a:off x="1940966" y="5267327"/>
                    <a:ext cx="723824" cy="717546"/>
                    <a:chOff x="1940966" y="5267327"/>
                    <a:chExt cx="723824" cy="717546"/>
                  </a:xfrm>
                </p:grpSpPr>
                <p:pic>
                  <p:nvPicPr>
                    <p:cNvPr id="23" name="Grafik 91">
                      <a:extLst>
                        <a:ext uri="{FF2B5EF4-FFF2-40B4-BE49-F238E27FC236}">
                          <a16:creationId xmlns:a16="http://schemas.microsoft.com/office/drawing/2014/main" id="{11B2BE9D-BFB9-A546-DD2C-A8C471B78E3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1940966" y="5284782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Grafik 92">
                      <a:extLst>
                        <a:ext uri="{FF2B5EF4-FFF2-40B4-BE49-F238E27FC236}">
                          <a16:creationId xmlns:a16="http://schemas.microsoft.com/office/drawing/2014/main" id="{CD3CF892-A910-6AC7-DDC5-1272D90A6EE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062413" y="5420515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Grafik 93">
                      <a:extLst>
                        <a:ext uri="{FF2B5EF4-FFF2-40B4-BE49-F238E27FC236}">
                          <a16:creationId xmlns:a16="http://schemas.microsoft.com/office/drawing/2014/main" id="{F21AA777-B556-CEB5-0789-2D127D392C3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174334" y="5553867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Grafik 94">
                      <a:extLst>
                        <a:ext uri="{FF2B5EF4-FFF2-40B4-BE49-F238E27FC236}">
                          <a16:creationId xmlns:a16="http://schemas.microsoft.com/office/drawing/2014/main" id="{9F62C714-07FF-414B-BDAB-F2650BAC12A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236247" y="5267327"/>
                      <a:ext cx="316622" cy="4310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Grafik 95">
                      <a:extLst>
                        <a:ext uri="{FF2B5EF4-FFF2-40B4-BE49-F238E27FC236}">
                          <a16:creationId xmlns:a16="http://schemas.microsoft.com/office/drawing/2014/main" id="{9F11CDC7-3B11-502E-EAC8-896FA5E286D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695" t="2082" b="1935"/>
                    <a:stretch/>
                  </p:blipFill>
                  <p:spPr>
                    <a:xfrm>
                      <a:off x="2348168" y="5400679"/>
                      <a:ext cx="316622" cy="431006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14" name="Grafik 110">
                <a:extLst>
                  <a:ext uri="{FF2B5EF4-FFF2-40B4-BE49-F238E27FC236}">
                    <a16:creationId xmlns:a16="http://schemas.microsoft.com/office/drawing/2014/main" id="{3B4D7E1D-D2B1-70AF-6819-1694295EEA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-1" b="4214"/>
              <a:stretch/>
            </p:blipFill>
            <p:spPr>
              <a:xfrm>
                <a:off x="454095" y="2000034"/>
                <a:ext cx="600075" cy="565666"/>
              </a:xfrm>
              <a:prstGeom prst="rect">
                <a:avLst/>
              </a:prstGeom>
            </p:spPr>
          </p:pic>
        </p:grpSp>
        <p:grpSp>
          <p:nvGrpSpPr>
            <p:cNvPr id="63" name="Gruppieren 6">
              <a:extLst>
                <a:ext uri="{FF2B5EF4-FFF2-40B4-BE49-F238E27FC236}">
                  <a16:creationId xmlns:a16="http://schemas.microsoft.com/office/drawing/2014/main" id="{061FFBB4-AA27-3530-0EA6-CC22C858B9B9}"/>
                </a:ext>
              </a:extLst>
            </p:cNvPr>
            <p:cNvGrpSpPr/>
            <p:nvPr/>
          </p:nvGrpSpPr>
          <p:grpSpPr>
            <a:xfrm>
              <a:off x="9334669" y="2219702"/>
              <a:ext cx="800103" cy="799309"/>
              <a:chOff x="9443264" y="2047711"/>
              <a:chExt cx="800103" cy="799309"/>
            </a:xfrm>
          </p:grpSpPr>
          <p:pic>
            <p:nvPicPr>
              <p:cNvPr id="64" name="Grafik 4" descr="Ein Bild, das Objekt, Uhr enthält.&#10;&#10;Automatisch generierte Beschreibung">
                <a:extLst>
                  <a:ext uri="{FF2B5EF4-FFF2-40B4-BE49-F238E27FC236}">
                    <a16:creationId xmlns:a16="http://schemas.microsoft.com/office/drawing/2014/main" id="{FB639FBB-FA63-0B95-E5E5-B6B303B9EE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66996" y="216122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65" name="Flussdiagramm: Verbinder 5">
                <a:extLst>
                  <a:ext uri="{FF2B5EF4-FFF2-40B4-BE49-F238E27FC236}">
                    <a16:creationId xmlns:a16="http://schemas.microsoft.com/office/drawing/2014/main" id="{5E9B3F3D-D285-F955-0440-4C5C1C53D3B3}"/>
                  </a:ext>
                </a:extLst>
              </p:cNvPr>
              <p:cNvSpPr/>
              <p:nvPr/>
            </p:nvSpPr>
            <p:spPr>
              <a:xfrm>
                <a:off x="9443264" y="2047711"/>
                <a:ext cx="800103" cy="786200"/>
              </a:xfrm>
              <a:prstGeom prst="flowChartConnector">
                <a:avLst/>
              </a:prstGeom>
              <a:noFill/>
              <a:ln w="57150">
                <a:solidFill>
                  <a:srgbClr val="097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206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DDBB4DA-7261-4C0E-9F3C-C518D46259C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8453" y="215850"/>
            <a:ext cx="11782927" cy="545745"/>
          </a:xfrm>
        </p:spPr>
        <p:txBody>
          <a:bodyPr/>
          <a:lstStyle/>
          <a:p>
            <a:pPr algn="ctr"/>
            <a:r>
              <a:rPr lang="de-DE" dirty="0"/>
              <a:t>Key Features</a:t>
            </a: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306EE65-BDA6-BD3D-12DA-A3707344744C}"/>
              </a:ext>
            </a:extLst>
          </p:cNvPr>
          <p:cNvGrpSpPr/>
          <p:nvPr/>
        </p:nvGrpSpPr>
        <p:grpSpPr>
          <a:xfrm>
            <a:off x="565117" y="1105408"/>
            <a:ext cx="10929598" cy="4883878"/>
            <a:chOff x="666547" y="1284870"/>
            <a:chExt cx="10929598" cy="488387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ADB5950-4499-1314-78EF-8BFB5384CEAB}"/>
                </a:ext>
              </a:extLst>
            </p:cNvPr>
            <p:cNvGrpSpPr/>
            <p:nvPr/>
          </p:nvGrpSpPr>
          <p:grpSpPr>
            <a:xfrm>
              <a:off x="674085" y="1284870"/>
              <a:ext cx="3242953" cy="2468830"/>
              <a:chOff x="265799" y="2665036"/>
              <a:chExt cx="3242953" cy="2468830"/>
            </a:xfrm>
          </p:grpSpPr>
          <p:pic>
            <p:nvPicPr>
              <p:cNvPr id="85" name="Graphic 84" descr="Document with solid fill">
                <a:extLst>
                  <a:ext uri="{FF2B5EF4-FFF2-40B4-BE49-F238E27FC236}">
                    <a16:creationId xmlns:a16="http://schemas.microsoft.com/office/drawing/2014/main" id="{3477093A-B3F0-8173-D862-5603F157C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65800" y="2665036"/>
                <a:ext cx="638798" cy="638798"/>
              </a:xfrm>
              <a:prstGeom prst="rect">
                <a:avLst/>
              </a:prstGeom>
            </p:spPr>
          </p:pic>
          <p:sp>
            <p:nvSpPr>
              <p:cNvPr id="86" name="TextBox 26">
                <a:extLst>
                  <a:ext uri="{FF2B5EF4-FFF2-40B4-BE49-F238E27FC236}">
                    <a16:creationId xmlns:a16="http://schemas.microsoft.com/office/drawing/2014/main" id="{9232C4FD-F4AE-C5FA-F6D2-FDE47AF867B4}"/>
                  </a:ext>
                </a:extLst>
              </p:cNvPr>
              <p:cNvSpPr txBox="1"/>
              <p:nvPr/>
            </p:nvSpPr>
            <p:spPr>
              <a:xfrm>
                <a:off x="265799" y="3236548"/>
                <a:ext cx="3242953" cy="18973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37160" tIns="137160" rIns="137160" bIns="137160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1400" b="0" i="0" dirty="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</a:rPr>
                  <a:t>Design dynamic and professional document templates using the powerful features of Microsoft Word supporting advanced filtering, sorting &amp; repeating tables. No programming skills are required!</a:t>
                </a:r>
                <a:endParaRPr lang="de-DE" sz="1400" dirty="0"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7" name="TextBox 18">
                <a:extLst>
                  <a:ext uri="{FF2B5EF4-FFF2-40B4-BE49-F238E27FC236}">
                    <a16:creationId xmlns:a16="http://schemas.microsoft.com/office/drawing/2014/main" id="{CA2AE71C-1F61-BF1B-29BD-57B3FB132831}"/>
                  </a:ext>
                </a:extLst>
              </p:cNvPr>
              <p:cNvSpPr txBox="1"/>
              <p:nvPr/>
            </p:nvSpPr>
            <p:spPr>
              <a:xfrm>
                <a:off x="904598" y="2758089"/>
                <a:ext cx="2604154" cy="545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37160" tIns="137160" rIns="137160" bIns="13716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900" b="1" kern="0" dirty="0">
                    <a:solidFill>
                      <a:srgbClr val="0077B3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TEMPLATE DESIGN</a:t>
                </a:r>
                <a:endParaRPr kumimoji="0" lang="en-US" sz="1900" u="none" strike="noStrike" kern="0" cap="none" spc="0" normalizeH="0" baseline="0" noProof="0" dirty="0">
                  <a:ln>
                    <a:noFill/>
                  </a:ln>
                  <a:solidFill>
                    <a:srgbClr val="0077B3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19438CF-C878-404C-A086-05BD38646434}"/>
                </a:ext>
              </a:extLst>
            </p:cNvPr>
            <p:cNvGrpSpPr/>
            <p:nvPr/>
          </p:nvGrpSpPr>
          <p:grpSpPr>
            <a:xfrm>
              <a:off x="4492451" y="1284870"/>
              <a:ext cx="3242954" cy="2468830"/>
              <a:chOff x="8427314" y="488722"/>
              <a:chExt cx="3242954" cy="2468830"/>
            </a:xfrm>
          </p:grpSpPr>
          <p:sp>
            <p:nvSpPr>
              <p:cNvPr id="80" name="TextBox 26">
                <a:extLst>
                  <a:ext uri="{FF2B5EF4-FFF2-40B4-BE49-F238E27FC236}">
                    <a16:creationId xmlns:a16="http://schemas.microsoft.com/office/drawing/2014/main" id="{3EB98D01-C0E2-060A-1BB5-0D29B0020001}"/>
                  </a:ext>
                </a:extLst>
              </p:cNvPr>
              <p:cNvSpPr txBox="1"/>
              <p:nvPr/>
            </p:nvSpPr>
            <p:spPr>
              <a:xfrm>
                <a:off x="8427315" y="1060234"/>
                <a:ext cx="3242953" cy="18973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37160" tIns="137160" rIns="137160" bIns="137160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1400" b="0" i="0" dirty="0" err="1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</a:rPr>
                  <a:t>DocumentsCorePack</a:t>
                </a:r>
                <a:r>
                  <a:rPr lang="en-US" sz="1400" b="0" i="0" dirty="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</a:rPr>
                  <a:t> integrates e-Sign solutions, such as </a:t>
                </a:r>
                <a:r>
                  <a:rPr lang="en-US" sz="1400" b="0" i="0" dirty="0" err="1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</a:rPr>
                  <a:t>AdobeSign</a:t>
                </a:r>
                <a:r>
                  <a:rPr lang="en-US" sz="1400" b="0" i="0" dirty="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</a:rPr>
                  <a:t>, </a:t>
                </a:r>
                <a:r>
                  <a:rPr lang="en-US" sz="1400" b="0" i="0" dirty="0" err="1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</a:rPr>
                  <a:t>AssureSign</a:t>
                </a:r>
                <a:r>
                  <a:rPr lang="en-US" sz="1400" b="0" i="0" dirty="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</a:rPr>
                  <a:t> &amp; DocuSign, that allow you to define your e-Signature fields and trigger the electronic signature process.</a:t>
                </a:r>
                <a:endParaRPr lang="de-DE" sz="1400" dirty="0"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2" name="TextBox 18">
                <a:extLst>
                  <a:ext uri="{FF2B5EF4-FFF2-40B4-BE49-F238E27FC236}">
                    <a16:creationId xmlns:a16="http://schemas.microsoft.com/office/drawing/2014/main" id="{EA1B93EA-ED51-92D6-80FD-269A04235A99}"/>
                  </a:ext>
                </a:extLst>
              </p:cNvPr>
              <p:cNvSpPr txBox="1"/>
              <p:nvPr/>
            </p:nvSpPr>
            <p:spPr>
              <a:xfrm>
                <a:off x="9066114" y="581775"/>
                <a:ext cx="2604154" cy="545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37160" tIns="137160" rIns="137160" bIns="13716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900" b="1" kern="0" dirty="0">
                    <a:solidFill>
                      <a:srgbClr val="0077B3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E-SIGNATURE</a:t>
                </a:r>
                <a:endParaRPr kumimoji="0" lang="en-US" sz="1900" u="none" strike="noStrike" kern="0" cap="none" spc="0" normalizeH="0" baseline="0" noProof="0" dirty="0">
                  <a:ln>
                    <a:noFill/>
                  </a:ln>
                  <a:solidFill>
                    <a:srgbClr val="0077B3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95" name="Graphic 94" descr="Signature with solid fill">
                <a:extLst>
                  <a:ext uri="{FF2B5EF4-FFF2-40B4-BE49-F238E27FC236}">
                    <a16:creationId xmlns:a16="http://schemas.microsoft.com/office/drawing/2014/main" id="{DA1165EA-E9CF-D8C9-5478-96707283D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427314" y="488722"/>
                <a:ext cx="638798" cy="638798"/>
              </a:xfrm>
              <a:prstGeom prst="rect">
                <a:avLst/>
              </a:prstGeom>
            </p:spPr>
          </p:pic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11F57A3-14E0-589B-6D51-3895BB5FF8C7}"/>
                </a:ext>
              </a:extLst>
            </p:cNvPr>
            <p:cNvGrpSpPr/>
            <p:nvPr/>
          </p:nvGrpSpPr>
          <p:grpSpPr>
            <a:xfrm>
              <a:off x="8310819" y="1284870"/>
              <a:ext cx="3242953" cy="2468830"/>
              <a:chOff x="8336945" y="1281748"/>
              <a:chExt cx="3242953" cy="2468830"/>
            </a:xfrm>
          </p:grpSpPr>
          <p:sp>
            <p:nvSpPr>
              <p:cNvPr id="99" name="TextBox 26">
                <a:extLst>
                  <a:ext uri="{FF2B5EF4-FFF2-40B4-BE49-F238E27FC236}">
                    <a16:creationId xmlns:a16="http://schemas.microsoft.com/office/drawing/2014/main" id="{14CD6099-38B5-F436-776D-723692DD79DA}"/>
                  </a:ext>
                </a:extLst>
              </p:cNvPr>
              <p:cNvSpPr txBox="1"/>
              <p:nvPr/>
            </p:nvSpPr>
            <p:spPr>
              <a:xfrm>
                <a:off x="8336945" y="1853260"/>
                <a:ext cx="3242953" cy="18973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37160" tIns="137160" rIns="137160" bIns="137160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1400" b="0" i="0" dirty="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</a:rPr>
                  <a:t>Save documents automatically to the corresponding document location on SharePoint. Auto-creation of folders (as well as dynamic save-locations) is supported.</a:t>
                </a:r>
                <a:endParaRPr lang="de-DE" sz="1400" dirty="0"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0" name="TextBox 18">
                <a:extLst>
                  <a:ext uri="{FF2B5EF4-FFF2-40B4-BE49-F238E27FC236}">
                    <a16:creationId xmlns:a16="http://schemas.microsoft.com/office/drawing/2014/main" id="{6BC662CC-4F0F-2F42-D1DE-9FBD68F36B06}"/>
                  </a:ext>
                </a:extLst>
              </p:cNvPr>
              <p:cNvSpPr txBox="1"/>
              <p:nvPr/>
            </p:nvSpPr>
            <p:spPr>
              <a:xfrm>
                <a:off x="9013370" y="1323525"/>
                <a:ext cx="2531692" cy="545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37160" tIns="137160" rIns="137160" bIns="13716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defRPr/>
                </a:pPr>
                <a:r>
                  <a:rPr lang="en-US" sz="1900" b="1" kern="0" dirty="0">
                    <a:solidFill>
                      <a:srgbClr val="0077B3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SHAREPOINT INTEGRATION</a:t>
                </a:r>
              </a:p>
            </p:txBody>
          </p:sp>
          <p:pic>
            <p:nvPicPr>
              <p:cNvPr id="104" name="Graphic 103" descr="Disk with solid fill">
                <a:extLst>
                  <a:ext uri="{FF2B5EF4-FFF2-40B4-BE49-F238E27FC236}">
                    <a16:creationId xmlns:a16="http://schemas.microsoft.com/office/drawing/2014/main" id="{9A4BE0E8-CC6D-F2B9-9B79-187E8347E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336946" y="1281748"/>
                <a:ext cx="638798" cy="638798"/>
              </a:xfrm>
              <a:prstGeom prst="rect">
                <a:avLst/>
              </a:prstGeom>
            </p:spPr>
          </p:pic>
        </p:grpSp>
        <p:sp>
          <p:nvSpPr>
            <p:cNvPr id="108" name="TextBox 26">
              <a:extLst>
                <a:ext uri="{FF2B5EF4-FFF2-40B4-BE49-F238E27FC236}">
                  <a16:creationId xmlns:a16="http://schemas.microsoft.com/office/drawing/2014/main" id="{843AE7BA-99F0-672C-9294-8300442E6A6D}"/>
                </a:ext>
              </a:extLst>
            </p:cNvPr>
            <p:cNvSpPr txBox="1"/>
            <p:nvPr/>
          </p:nvSpPr>
          <p:spPr>
            <a:xfrm>
              <a:off x="666547" y="4271430"/>
              <a:ext cx="3242953" cy="1897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0" tIns="137160" rIns="137160" bIns="13716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tabLst>
                  <a:tab pos="3248025" algn="l"/>
                </a:tabLst>
              </a:pPr>
              <a:r>
                <a:rPr lang="en-US" sz="1400" b="0" i="0" dirty="0">
                  <a:solidFill>
                    <a:srgbClr val="000000"/>
                  </a:solidFill>
                  <a:effectLst/>
                  <a:latin typeface="Segoe UI" panose="020B0502040204020203" pitchFamily="34" charset="0"/>
                </a:rPr>
                <a:t>Design dynamic and professional document templates using the powerful features of Microsoft Word supporting advanced filtering, sorting &amp; repeating tables. No programming skills are required!</a:t>
              </a:r>
              <a:endParaRPr lang="de-DE" sz="1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TextBox 18">
              <a:extLst>
                <a:ext uri="{FF2B5EF4-FFF2-40B4-BE49-F238E27FC236}">
                  <a16:creationId xmlns:a16="http://schemas.microsoft.com/office/drawing/2014/main" id="{32C15FF3-128E-8A20-E2A4-913791769FD2}"/>
                </a:ext>
              </a:extLst>
            </p:cNvPr>
            <p:cNvSpPr txBox="1"/>
            <p:nvPr/>
          </p:nvSpPr>
          <p:spPr>
            <a:xfrm>
              <a:off x="1305346" y="3732008"/>
              <a:ext cx="2604154" cy="5457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0" tIns="137160" rIns="137160" bIns="13716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kern="0" dirty="0">
                  <a:solidFill>
                    <a:srgbClr val="0077B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POWER AUTOMATE</a:t>
              </a:r>
              <a:br>
                <a:rPr lang="en-US" sz="1900" b="1" kern="0" dirty="0">
                  <a:solidFill>
                    <a:srgbClr val="0077B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900" b="1" kern="0" dirty="0">
                  <a:solidFill>
                    <a:srgbClr val="0077B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FLOW </a:t>
              </a:r>
            </a:p>
          </p:txBody>
        </p:sp>
        <p:pic>
          <p:nvPicPr>
            <p:cNvPr id="121" name="Picture 120" descr="Icon&#10;&#10;Description automatically generated">
              <a:extLst>
                <a:ext uri="{FF2B5EF4-FFF2-40B4-BE49-F238E27FC236}">
                  <a16:creationId xmlns:a16="http://schemas.microsoft.com/office/drawing/2014/main" id="{AA53E25B-F19E-2A79-667B-29F529164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86" y="3739189"/>
              <a:ext cx="638798" cy="638798"/>
            </a:xfrm>
            <a:prstGeom prst="rect">
              <a:avLst/>
            </a:prstGeom>
          </p:spPr>
        </p:pic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151D7B9-224A-3581-8115-6A7D50DCF3E4}"/>
                </a:ext>
              </a:extLst>
            </p:cNvPr>
            <p:cNvGrpSpPr/>
            <p:nvPr/>
          </p:nvGrpSpPr>
          <p:grpSpPr>
            <a:xfrm>
              <a:off x="4484914" y="3732008"/>
              <a:ext cx="3242953" cy="2436740"/>
              <a:chOff x="4484914" y="3732008"/>
              <a:chExt cx="3242953" cy="2436740"/>
            </a:xfrm>
          </p:grpSpPr>
          <p:sp>
            <p:nvSpPr>
              <p:cNvPr id="111" name="TextBox 26">
                <a:extLst>
                  <a:ext uri="{FF2B5EF4-FFF2-40B4-BE49-F238E27FC236}">
                    <a16:creationId xmlns:a16="http://schemas.microsoft.com/office/drawing/2014/main" id="{0BB9056D-266F-2B57-E536-4C3BE7231567}"/>
                  </a:ext>
                </a:extLst>
              </p:cNvPr>
              <p:cNvSpPr txBox="1"/>
              <p:nvPr/>
            </p:nvSpPr>
            <p:spPr>
              <a:xfrm>
                <a:off x="4484914" y="4271430"/>
                <a:ext cx="3242953" cy="18973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37160" tIns="137160" rIns="137160" bIns="137160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1400" b="0" i="0" dirty="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</a:rPr>
                  <a:t>All Dynamics 365 relationship-types are supported. There is no limitation on the number of relationships or levels resolved.</a:t>
                </a:r>
                <a:endParaRPr lang="de-DE" sz="1400" dirty="0"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2" name="TextBox 18">
                <a:extLst>
                  <a:ext uri="{FF2B5EF4-FFF2-40B4-BE49-F238E27FC236}">
                    <a16:creationId xmlns:a16="http://schemas.microsoft.com/office/drawing/2014/main" id="{574982E6-3FC4-A389-31AA-786EF34D9193}"/>
                  </a:ext>
                </a:extLst>
              </p:cNvPr>
              <p:cNvSpPr txBox="1"/>
              <p:nvPr/>
            </p:nvSpPr>
            <p:spPr>
              <a:xfrm>
                <a:off x="5123713" y="3792971"/>
                <a:ext cx="2604154" cy="545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37160" tIns="137160" rIns="137160" bIns="13716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900" b="1" kern="0" dirty="0">
                    <a:solidFill>
                      <a:srgbClr val="0077B3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RELATIONSHIPS</a:t>
                </a:r>
                <a:endParaRPr kumimoji="0" lang="en-US" sz="1900" u="none" strike="noStrike" kern="0" cap="none" spc="0" normalizeH="0" baseline="0" noProof="0" dirty="0">
                  <a:ln>
                    <a:noFill/>
                  </a:ln>
                  <a:solidFill>
                    <a:srgbClr val="0077B3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23" name="Picture 122" descr="A picture containing text, clock&#10;&#10;Description automatically generated">
                <a:extLst>
                  <a:ext uri="{FF2B5EF4-FFF2-40B4-BE49-F238E27FC236}">
                    <a16:creationId xmlns:a16="http://schemas.microsoft.com/office/drawing/2014/main" id="{A88946BE-613A-4346-05EE-2C6B1487F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7287" y="3732008"/>
                <a:ext cx="638799" cy="638799"/>
              </a:xfrm>
              <a:prstGeom prst="rect">
                <a:avLst/>
              </a:prstGeom>
            </p:spPr>
          </p:pic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387107E-C711-06EA-0786-D437814F617B}"/>
                </a:ext>
              </a:extLst>
            </p:cNvPr>
            <p:cNvGrpSpPr/>
            <p:nvPr/>
          </p:nvGrpSpPr>
          <p:grpSpPr>
            <a:xfrm>
              <a:off x="8303281" y="3690886"/>
              <a:ext cx="3292864" cy="2477862"/>
              <a:chOff x="8303281" y="3690886"/>
              <a:chExt cx="3292864" cy="2477862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70DFEA7-85E3-7A3C-D8CA-D00F5988439C}"/>
                  </a:ext>
                </a:extLst>
              </p:cNvPr>
              <p:cNvGrpSpPr/>
              <p:nvPr/>
            </p:nvGrpSpPr>
            <p:grpSpPr>
              <a:xfrm>
                <a:off x="8303281" y="3759113"/>
                <a:ext cx="3292864" cy="2409635"/>
                <a:chOff x="8336945" y="1340943"/>
                <a:chExt cx="3292864" cy="2409635"/>
              </a:xfrm>
            </p:grpSpPr>
            <p:sp>
              <p:nvSpPr>
                <p:cNvPr id="115" name="TextBox 26">
                  <a:extLst>
                    <a:ext uri="{FF2B5EF4-FFF2-40B4-BE49-F238E27FC236}">
                      <a16:creationId xmlns:a16="http://schemas.microsoft.com/office/drawing/2014/main" id="{9961A001-24E0-6666-42D8-DC28FB9AEA63}"/>
                    </a:ext>
                  </a:extLst>
                </p:cNvPr>
                <p:cNvSpPr txBox="1"/>
                <p:nvPr/>
              </p:nvSpPr>
              <p:spPr>
                <a:xfrm>
                  <a:off x="8336945" y="1853260"/>
                  <a:ext cx="3242953" cy="18973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137160" tIns="137160" rIns="137160" bIns="137160" rtlCol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3248025" algn="l"/>
                    </a:tabLst>
                  </a:pPr>
                  <a:r>
                    <a:rPr lang="en-US" sz="1400" b="0" i="0" dirty="0">
                      <a:solidFill>
                        <a:srgbClr val="000000"/>
                      </a:solidFill>
                      <a:effectLst/>
                      <a:latin typeface="Segoe UI" panose="020B0502040204020203" pitchFamily="34" charset="0"/>
                    </a:rPr>
                    <a:t>Preconfigure document processes to just one click to e.g. create a document, generate PDF, send PDF as an e-mail and save to SharePoint.</a:t>
                  </a:r>
                  <a:endParaRPr lang="de-DE" sz="1400" dirty="0">
                    <a:effectLst/>
                    <a:latin typeface="Segoe UI" panose="020B0502040204020203" pitchFamily="34" charset="0"/>
                    <a:ea typeface="Calibri" panose="020F0502020204030204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16" name="TextBox 18">
                  <a:extLst>
                    <a:ext uri="{FF2B5EF4-FFF2-40B4-BE49-F238E27FC236}">
                      <a16:creationId xmlns:a16="http://schemas.microsoft.com/office/drawing/2014/main" id="{AFF019A8-EAE0-CFF6-CD6F-273221AEECF6}"/>
                    </a:ext>
                  </a:extLst>
                </p:cNvPr>
                <p:cNvSpPr txBox="1"/>
                <p:nvPr/>
              </p:nvSpPr>
              <p:spPr>
                <a:xfrm>
                  <a:off x="8983283" y="1340943"/>
                  <a:ext cx="2646526" cy="5457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137160" tIns="137160" rIns="137160" bIns="137160" rtlCol="0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ts val="600"/>
                    </a:spcBef>
                    <a:defRPr/>
                  </a:pPr>
                  <a:r>
                    <a:rPr lang="en-US" sz="1900" b="1" kern="0" dirty="0">
                      <a:solidFill>
                        <a:srgbClr val="0077B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ONE-CLICK ACTIONS</a:t>
                  </a:r>
                </a:p>
              </p:txBody>
            </p:sp>
          </p:grpSp>
          <p:pic>
            <p:nvPicPr>
              <p:cNvPr id="126" name="Picture 125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9E1FF06B-D184-A21D-A61B-0BA05B5198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3192" y="3690886"/>
                <a:ext cx="638799" cy="638799"/>
              </a:xfrm>
              <a:prstGeom prst="rect">
                <a:avLst/>
              </a:prstGeom>
            </p:spPr>
          </p:pic>
        </p:grpSp>
      </p:grpSp>
      <p:sp>
        <p:nvSpPr>
          <p:cNvPr id="1027" name="TextBox 18">
            <a:extLst>
              <a:ext uri="{FF2B5EF4-FFF2-40B4-BE49-F238E27FC236}">
                <a16:creationId xmlns:a16="http://schemas.microsoft.com/office/drawing/2014/main" id="{CF5034C3-FD5F-34B9-98FE-6AA3A872E868}"/>
              </a:ext>
            </a:extLst>
          </p:cNvPr>
          <p:cNvSpPr txBox="1"/>
          <p:nvPr/>
        </p:nvSpPr>
        <p:spPr>
          <a:xfrm>
            <a:off x="8885814" y="5529753"/>
            <a:ext cx="2531692" cy="545745"/>
          </a:xfrm>
          <a:prstGeom prst="rect">
            <a:avLst/>
          </a:prstGeom>
          <a:noFill/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1900" b="1" kern="0" dirty="0">
                <a:solidFill>
                  <a:srgbClr val="0077B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many more…</a:t>
            </a:r>
          </a:p>
        </p:txBody>
      </p:sp>
    </p:spTree>
    <p:extLst>
      <p:ext uri="{BB962C8B-B14F-4D97-AF65-F5344CB8AC3E}">
        <p14:creationId xmlns:p14="http://schemas.microsoft.com/office/powerpoint/2010/main" val="119103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21D8ACCC-919B-45FF-842E-BEC49D166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84" y="561832"/>
            <a:ext cx="2340000" cy="2340000"/>
          </a:xfrm>
          <a:prstGeom prst="rect">
            <a:avLst/>
          </a:prstGeom>
        </p:spPr>
      </p:pic>
      <p:pic>
        <p:nvPicPr>
          <p:cNvPr id="31" name="Grafik 30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7AEBFBB1-086B-4302-B27B-E7B69A7FF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27" y="674199"/>
            <a:ext cx="2340000" cy="2340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76BCD716-9164-4516-A00D-2541C1BA2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01" y="533966"/>
            <a:ext cx="2340000" cy="2340000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81D68914-9C54-46E9-8CF4-AA116EF5802C}"/>
              </a:ext>
            </a:extLst>
          </p:cNvPr>
          <p:cNvSpPr/>
          <p:nvPr/>
        </p:nvSpPr>
        <p:spPr bwMode="auto">
          <a:xfrm>
            <a:off x="8397841" y="5214561"/>
            <a:ext cx="3475380" cy="580171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sz="2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Power Automate (</a:t>
            </a:r>
            <a:r>
              <a:rPr lang="de-AT" sz="20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Flows</a:t>
            </a:r>
            <a:r>
              <a:rPr lang="de-AT" sz="2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C13412DD-4D61-419E-B306-1FDA3C7DAF39}"/>
              </a:ext>
            </a:extLst>
          </p:cNvPr>
          <p:cNvSpPr/>
          <p:nvPr/>
        </p:nvSpPr>
        <p:spPr>
          <a:xfrm>
            <a:off x="521848" y="1998514"/>
            <a:ext cx="3600000" cy="2688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2000" b="1" u="sng" dirty="0">
                <a:solidFill>
                  <a:schemeClr val="tx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1. Design</a:t>
            </a:r>
            <a:br>
              <a:rPr lang="de-DE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000" b="1" u="sng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Microsoft Word based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PDF, DocX, HTML,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Map</a:t>
            </a:r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fields</a:t>
            </a:r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Dataverse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5823D5E7-35A7-43C3-9A56-4293C25D711B}"/>
              </a:ext>
            </a:extLst>
          </p:cNvPr>
          <p:cNvSpPr/>
          <p:nvPr/>
        </p:nvSpPr>
        <p:spPr>
          <a:xfrm>
            <a:off x="8115766" y="2315754"/>
            <a:ext cx="3781322" cy="251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de-DE" altLang="de-DE" b="1" u="sng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de-DE" altLang="de-DE" b="1" u="sng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DE" altLang="de-DE" sz="2000" b="1" u="sng" dirty="0">
                <a:solidFill>
                  <a:schemeClr val="tx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3. Automate</a:t>
            </a:r>
            <a:br>
              <a:rPr lang="de-DE" altLang="de-DE" sz="2000" b="1" u="sng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de-DE" altLang="de-DE" sz="2000" b="1" u="sng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DocumentsCorePack</a:t>
            </a:r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Connector</a:t>
            </a:r>
          </a:p>
          <a:p>
            <a:endParaRPr lang="de-DE" altLang="de-DE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Examples: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altLang="de-DE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Confirmations</a:t>
            </a:r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altLang="de-DE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Approvals</a:t>
            </a:r>
            <a:b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de-DE" altLang="de-DE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hteck 29">
            <a:extLst>
              <a:ext uri="{FF2B5EF4-FFF2-40B4-BE49-F238E27FC236}">
                <a16:creationId xmlns:a16="http://schemas.microsoft.com/office/drawing/2014/main" id="{9C2E79BC-7718-4063-A3E2-3E1CB27196A6}"/>
              </a:ext>
            </a:extLst>
          </p:cNvPr>
          <p:cNvSpPr/>
          <p:nvPr/>
        </p:nvSpPr>
        <p:spPr>
          <a:xfrm>
            <a:off x="4204655" y="2081991"/>
            <a:ext cx="3975499" cy="2694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altLang="de-DE" b="1" u="sng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de-DE" altLang="de-DE" b="1" u="sng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br>
              <a:rPr lang="de-DE" altLang="de-DE" sz="2000" b="1" u="sng" dirty="0">
                <a:solidFill>
                  <a:schemeClr val="tx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</a:br>
            <a:br>
              <a:rPr lang="de-DE" altLang="de-DE" sz="2000" b="1" u="sng" dirty="0">
                <a:solidFill>
                  <a:schemeClr val="tx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</a:br>
            <a:r>
              <a:rPr lang="de-DE" altLang="de-DE" sz="2000" b="1" u="sng" dirty="0">
                <a:solidFill>
                  <a:schemeClr val="tx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2. Generate &amp; Deliver</a:t>
            </a:r>
            <a:br>
              <a:rPr lang="de-DE" altLang="de-DE" sz="2000" b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de-DE" altLang="de-DE" sz="2000" b="1" u="sng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Send via </a:t>
            </a:r>
            <a:r>
              <a:rPr lang="de-DE" altLang="de-DE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E-mail</a:t>
            </a:r>
            <a:endParaRPr lang="de-DE" altLang="de-DE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Send for E-</a:t>
            </a:r>
            <a:r>
              <a:rPr lang="de-DE" altLang="de-DE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signature</a:t>
            </a:r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Save </a:t>
            </a:r>
            <a:r>
              <a:rPr lang="de-DE" altLang="de-DE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SharePoint 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Run Flow, …</a:t>
            </a:r>
            <a:br>
              <a:rPr lang="de-DE" altLang="de-DE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de-DE" altLang="de-DE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altLang="de-DE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ight Brace 13">
            <a:extLst>
              <a:ext uri="{FF2B5EF4-FFF2-40B4-BE49-F238E27FC236}">
                <a16:creationId xmlns:a16="http://schemas.microsoft.com/office/drawing/2014/main" id="{E195A0F3-C06C-4E12-BF3D-49AD163031D1}"/>
              </a:ext>
            </a:extLst>
          </p:cNvPr>
          <p:cNvSpPr/>
          <p:nvPr/>
        </p:nvSpPr>
        <p:spPr>
          <a:xfrm rot="5400000">
            <a:off x="4155233" y="1615752"/>
            <a:ext cx="98844" cy="6996440"/>
          </a:xfrm>
          <a:prstGeom prst="rightBrace">
            <a:avLst>
              <a:gd name="adj1" fmla="val 8333"/>
              <a:gd name="adj2" fmla="val 49730"/>
            </a:avLst>
          </a:prstGeom>
          <a:ln w="19050">
            <a:solidFill>
              <a:srgbClr val="0975A9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sz="170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0888AB4D-4B26-40D2-8BBE-82D6FBA9406E}"/>
              </a:ext>
            </a:extLst>
          </p:cNvPr>
          <p:cNvSpPr/>
          <p:nvPr/>
        </p:nvSpPr>
        <p:spPr bwMode="auto">
          <a:xfrm>
            <a:off x="1485182" y="5239063"/>
            <a:ext cx="5692781" cy="5801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sz="2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Dynamics 365 / Model Driven &amp; Canvas Apps</a:t>
            </a:r>
          </a:p>
        </p:txBody>
      </p:sp>
      <p:sp>
        <p:nvSpPr>
          <p:cNvPr id="15" name="Right Brace 17">
            <a:extLst>
              <a:ext uri="{FF2B5EF4-FFF2-40B4-BE49-F238E27FC236}">
                <a16:creationId xmlns:a16="http://schemas.microsoft.com/office/drawing/2014/main" id="{6348480C-3BA4-4DBB-8966-515DC55CBC39}"/>
              </a:ext>
            </a:extLst>
          </p:cNvPr>
          <p:cNvSpPr/>
          <p:nvPr/>
        </p:nvSpPr>
        <p:spPr>
          <a:xfrm rot="5400000">
            <a:off x="9788479" y="3476704"/>
            <a:ext cx="136119" cy="3258050"/>
          </a:xfrm>
          <a:prstGeom prst="rightBrace">
            <a:avLst>
              <a:gd name="adj1" fmla="val 8333"/>
              <a:gd name="adj2" fmla="val 49730"/>
            </a:avLst>
          </a:prstGeom>
          <a:ln w="19050">
            <a:solidFill>
              <a:srgbClr val="0975A9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sz="170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Arrow: Right 28">
            <a:extLst>
              <a:ext uri="{FF2B5EF4-FFF2-40B4-BE49-F238E27FC236}">
                <a16:creationId xmlns:a16="http://schemas.microsoft.com/office/drawing/2014/main" id="{080D64EC-54AA-4327-AB52-B84B2829779F}"/>
              </a:ext>
            </a:extLst>
          </p:cNvPr>
          <p:cNvSpPr/>
          <p:nvPr/>
        </p:nvSpPr>
        <p:spPr>
          <a:xfrm>
            <a:off x="3465399" y="3115436"/>
            <a:ext cx="482265" cy="21980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rrow: Right 29">
            <a:extLst>
              <a:ext uri="{FF2B5EF4-FFF2-40B4-BE49-F238E27FC236}">
                <a16:creationId xmlns:a16="http://schemas.microsoft.com/office/drawing/2014/main" id="{7364CC97-A680-4763-84D5-E00A7DCA12A5}"/>
              </a:ext>
            </a:extLst>
          </p:cNvPr>
          <p:cNvSpPr/>
          <p:nvPr/>
        </p:nvSpPr>
        <p:spPr>
          <a:xfrm>
            <a:off x="7695847" y="3146926"/>
            <a:ext cx="482265" cy="21980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Inhaltsplatzhalter 2">
            <a:extLst>
              <a:ext uri="{FF2B5EF4-FFF2-40B4-BE49-F238E27FC236}">
                <a16:creationId xmlns:a16="http://schemas.microsoft.com/office/drawing/2014/main" id="{63839B78-A364-4058-9093-621DEF6857D9}"/>
              </a:ext>
            </a:extLst>
          </p:cNvPr>
          <p:cNvSpPr txBox="1">
            <a:spLocks/>
          </p:cNvSpPr>
          <p:nvPr/>
        </p:nvSpPr>
        <p:spPr>
          <a:xfrm>
            <a:off x="497379" y="184294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94C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tx2"/>
                </a:solidFill>
              </a:rPr>
              <a:t>DocumentsCorePack: Core Document Capabilities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B9EFB33F-5B11-4BA5-AFA4-736533AA4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1182" y="5265186"/>
            <a:ext cx="468000" cy="468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095980C-248F-4916-8D0B-75EEFF5C1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0672" y="5235450"/>
            <a:ext cx="468000" cy="46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C280DF5-B6E6-8186-E7C0-1371AC8403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3182" y="526904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3" grpId="0"/>
      <p:bldP spid="15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rafik 238">
            <a:extLst>
              <a:ext uri="{FF2B5EF4-FFF2-40B4-BE49-F238E27FC236}">
                <a16:creationId xmlns:a16="http://schemas.microsoft.com/office/drawing/2014/main" id="{331BC4EE-02EE-4E64-83D5-D33A887A1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26" y="5458973"/>
            <a:ext cx="432000" cy="432000"/>
          </a:xfrm>
          <a:prstGeom prst="rect">
            <a:avLst/>
          </a:prstGeo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DDBB4DA-7261-4C0E-9F3C-C518D46259C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8453" y="215850"/>
            <a:ext cx="11782927" cy="545745"/>
          </a:xfrm>
        </p:spPr>
        <p:txBody>
          <a:bodyPr/>
          <a:lstStyle/>
          <a:p>
            <a:pPr algn="ctr"/>
            <a:r>
              <a:rPr lang="de-DE" dirty="0"/>
              <a:t>Use cases: Documents on the Power Platform </a:t>
            </a:r>
          </a:p>
        </p:txBody>
      </p:sp>
      <p:sp>
        <p:nvSpPr>
          <p:cNvPr id="87" name="Rechteck 66">
            <a:extLst>
              <a:ext uri="{FF2B5EF4-FFF2-40B4-BE49-F238E27FC236}">
                <a16:creationId xmlns:a16="http://schemas.microsoft.com/office/drawing/2014/main" id="{BEB1142E-4150-43D9-9CB9-D0776970095E}"/>
              </a:ext>
            </a:extLst>
          </p:cNvPr>
          <p:cNvSpPr/>
          <p:nvPr/>
        </p:nvSpPr>
        <p:spPr>
          <a:xfrm>
            <a:off x="9201515" y="2153389"/>
            <a:ext cx="2501516" cy="1393325"/>
          </a:xfrm>
          <a:prstGeom prst="rect">
            <a:avLst/>
          </a:prstGeom>
          <a:solidFill>
            <a:schemeClr val="bg1">
              <a:alpha val="30196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Rechteck 56">
            <a:extLst>
              <a:ext uri="{FF2B5EF4-FFF2-40B4-BE49-F238E27FC236}">
                <a16:creationId xmlns:a16="http://schemas.microsoft.com/office/drawing/2014/main" id="{42C06AC4-A10B-469E-896C-A649C784CC6C}"/>
              </a:ext>
            </a:extLst>
          </p:cNvPr>
          <p:cNvSpPr/>
          <p:nvPr/>
        </p:nvSpPr>
        <p:spPr>
          <a:xfrm>
            <a:off x="3413108" y="2153389"/>
            <a:ext cx="2501516" cy="1393325"/>
          </a:xfrm>
          <a:prstGeom prst="rect">
            <a:avLst/>
          </a:prstGeom>
          <a:solidFill>
            <a:schemeClr val="bg1">
              <a:alpha val="30196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Rechteck 61">
            <a:extLst>
              <a:ext uri="{FF2B5EF4-FFF2-40B4-BE49-F238E27FC236}">
                <a16:creationId xmlns:a16="http://schemas.microsoft.com/office/drawing/2014/main" id="{2F92D42C-FE9D-4A26-8996-C10E89F64421}"/>
              </a:ext>
            </a:extLst>
          </p:cNvPr>
          <p:cNvSpPr/>
          <p:nvPr/>
        </p:nvSpPr>
        <p:spPr>
          <a:xfrm>
            <a:off x="6313469" y="2153389"/>
            <a:ext cx="2501516" cy="1393325"/>
          </a:xfrm>
          <a:prstGeom prst="rect">
            <a:avLst/>
          </a:prstGeom>
          <a:solidFill>
            <a:schemeClr val="bg1">
              <a:alpha val="30196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Rechteck 45">
            <a:extLst>
              <a:ext uri="{FF2B5EF4-FFF2-40B4-BE49-F238E27FC236}">
                <a16:creationId xmlns:a16="http://schemas.microsoft.com/office/drawing/2014/main" id="{3C585299-9E43-46AD-83F2-897AE3D205C3}"/>
              </a:ext>
            </a:extLst>
          </p:cNvPr>
          <p:cNvSpPr/>
          <p:nvPr/>
        </p:nvSpPr>
        <p:spPr>
          <a:xfrm>
            <a:off x="536076" y="2149336"/>
            <a:ext cx="2501516" cy="1393325"/>
          </a:xfrm>
          <a:prstGeom prst="rect">
            <a:avLst/>
          </a:prstGeom>
          <a:solidFill>
            <a:schemeClr val="bg1">
              <a:alpha val="30196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Textfeld 31">
            <a:extLst>
              <a:ext uri="{FF2B5EF4-FFF2-40B4-BE49-F238E27FC236}">
                <a16:creationId xmlns:a16="http://schemas.microsoft.com/office/drawing/2014/main" id="{72ECD164-2F7D-427C-99D1-630899FF61E8}"/>
              </a:ext>
            </a:extLst>
          </p:cNvPr>
          <p:cNvSpPr txBox="1"/>
          <p:nvPr/>
        </p:nvSpPr>
        <p:spPr>
          <a:xfrm>
            <a:off x="1275096" y="4995826"/>
            <a:ext cx="2258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Personalized</a:t>
            </a:r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campaign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Textfeld 33">
            <a:extLst>
              <a:ext uri="{FF2B5EF4-FFF2-40B4-BE49-F238E27FC236}">
                <a16:creationId xmlns:a16="http://schemas.microsoft.com/office/drawing/2014/main" id="{0C16DD25-DBB1-45CF-84EF-41C603E20F24}"/>
              </a:ext>
            </a:extLst>
          </p:cNvPr>
          <p:cNvSpPr txBox="1"/>
          <p:nvPr/>
        </p:nvSpPr>
        <p:spPr>
          <a:xfrm>
            <a:off x="1265511" y="4563826"/>
            <a:ext cx="3660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Documents</a:t>
            </a:r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 in Customer Journey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Textfeld 35">
            <a:extLst>
              <a:ext uri="{FF2B5EF4-FFF2-40B4-BE49-F238E27FC236}">
                <a16:creationId xmlns:a16="http://schemas.microsoft.com/office/drawing/2014/main" id="{683EB1EA-AA73-450C-B502-0F57C00D0304}"/>
              </a:ext>
            </a:extLst>
          </p:cNvPr>
          <p:cNvSpPr txBox="1"/>
          <p:nvPr/>
        </p:nvSpPr>
        <p:spPr>
          <a:xfrm>
            <a:off x="5649303" y="4599617"/>
            <a:ext cx="1537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Service </a:t>
            </a:r>
            <a:r>
              <a:rPr lang="de-DE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reports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Textfeld 36">
            <a:extLst>
              <a:ext uri="{FF2B5EF4-FFF2-40B4-BE49-F238E27FC236}">
                <a16:creationId xmlns:a16="http://schemas.microsoft.com/office/drawing/2014/main" id="{3C89121D-7691-4C74-9ACE-38B2F53B0536}"/>
              </a:ext>
            </a:extLst>
          </p:cNvPr>
          <p:cNvSpPr txBox="1"/>
          <p:nvPr/>
        </p:nvSpPr>
        <p:spPr>
          <a:xfrm>
            <a:off x="5681529" y="5043044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Contracts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Textfeld 39">
            <a:extLst>
              <a:ext uri="{FF2B5EF4-FFF2-40B4-BE49-F238E27FC236}">
                <a16:creationId xmlns:a16="http://schemas.microsoft.com/office/drawing/2014/main" id="{3C41557D-1429-431D-B426-B2E1DAE97C82}"/>
              </a:ext>
            </a:extLst>
          </p:cNvPr>
          <p:cNvSpPr txBox="1"/>
          <p:nvPr/>
        </p:nvSpPr>
        <p:spPr>
          <a:xfrm>
            <a:off x="9171301" y="5681229"/>
            <a:ext cx="1743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Automate </a:t>
            </a:r>
            <a:endParaRPr lang="en-US" sz="16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Textfeld 40">
            <a:extLst>
              <a:ext uri="{FF2B5EF4-FFF2-40B4-BE49-F238E27FC236}">
                <a16:creationId xmlns:a16="http://schemas.microsoft.com/office/drawing/2014/main" id="{65DFB7C8-7B8C-4578-87B3-29F7C7F99051}"/>
              </a:ext>
            </a:extLst>
          </p:cNvPr>
          <p:cNvSpPr txBox="1"/>
          <p:nvPr/>
        </p:nvSpPr>
        <p:spPr>
          <a:xfrm>
            <a:off x="9176339" y="4969495"/>
            <a:ext cx="23827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 Driven Apps</a:t>
            </a:r>
          </a:p>
          <a:p>
            <a:r>
              <a:rPr lang="en-US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Canvas Apps</a:t>
            </a:r>
          </a:p>
        </p:txBody>
      </p:sp>
      <p:sp>
        <p:nvSpPr>
          <p:cNvPr id="109" name="Textfeld 43">
            <a:extLst>
              <a:ext uri="{FF2B5EF4-FFF2-40B4-BE49-F238E27FC236}">
                <a16:creationId xmlns:a16="http://schemas.microsoft.com/office/drawing/2014/main" id="{C06C5D91-FFD4-4BE1-8159-9D35486CF70E}"/>
              </a:ext>
            </a:extLst>
          </p:cNvPr>
          <p:cNvSpPr txBox="1"/>
          <p:nvPr/>
        </p:nvSpPr>
        <p:spPr>
          <a:xfrm>
            <a:off x="1078736" y="2394311"/>
            <a:ext cx="1874728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Personal. Info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Textfeld 44">
            <a:extLst>
              <a:ext uri="{FF2B5EF4-FFF2-40B4-BE49-F238E27FC236}">
                <a16:creationId xmlns:a16="http://schemas.microsoft.com/office/drawing/2014/main" id="{CFE8874D-7E03-40F3-99F4-657926BE1B92}"/>
              </a:ext>
            </a:extLst>
          </p:cNvPr>
          <p:cNvSpPr txBox="1"/>
          <p:nvPr/>
        </p:nvSpPr>
        <p:spPr>
          <a:xfrm>
            <a:off x="1078736" y="2921714"/>
            <a:ext cx="2563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Specifications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Textfeld 59">
            <a:extLst>
              <a:ext uri="{FF2B5EF4-FFF2-40B4-BE49-F238E27FC236}">
                <a16:creationId xmlns:a16="http://schemas.microsoft.com/office/drawing/2014/main" id="{3E59FA4A-D7C6-4372-A42D-B6630FBFC299}"/>
              </a:ext>
            </a:extLst>
          </p:cNvPr>
          <p:cNvSpPr txBox="1"/>
          <p:nvPr/>
        </p:nvSpPr>
        <p:spPr>
          <a:xfrm>
            <a:off x="3938933" y="2416984"/>
            <a:ext cx="1989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NDA‘s</a:t>
            </a:r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, Contracts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Textfeld 60">
            <a:extLst>
              <a:ext uri="{FF2B5EF4-FFF2-40B4-BE49-F238E27FC236}">
                <a16:creationId xmlns:a16="http://schemas.microsoft.com/office/drawing/2014/main" id="{0637602C-5ADE-43C4-B451-1768C4A50B26}"/>
              </a:ext>
            </a:extLst>
          </p:cNvPr>
          <p:cNvSpPr txBox="1"/>
          <p:nvPr/>
        </p:nvSpPr>
        <p:spPr>
          <a:xfrm>
            <a:off x="3908628" y="2963298"/>
            <a:ext cx="1856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SOW‘s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Textfeld 64">
            <a:extLst>
              <a:ext uri="{FF2B5EF4-FFF2-40B4-BE49-F238E27FC236}">
                <a16:creationId xmlns:a16="http://schemas.microsoft.com/office/drawing/2014/main" id="{A4952BCA-FC22-4992-B57C-E5C5E5FB3DA7}"/>
              </a:ext>
            </a:extLst>
          </p:cNvPr>
          <p:cNvSpPr txBox="1"/>
          <p:nvPr/>
        </p:nvSpPr>
        <p:spPr>
          <a:xfrm>
            <a:off x="6851934" y="2434957"/>
            <a:ext cx="238876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600">
                <a:latin typeface="Segoe UI" panose="020B0502040204020203" pitchFamily="34" charset="0"/>
                <a:cs typeface="Segoe UI" panose="020B0502040204020203" pitchFamily="34" charset="0"/>
              </a:rPr>
              <a:t>Quotes</a:t>
            </a:r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4" name="Textfeld 65">
            <a:extLst>
              <a:ext uri="{FF2B5EF4-FFF2-40B4-BE49-F238E27FC236}">
                <a16:creationId xmlns:a16="http://schemas.microsoft.com/office/drawing/2014/main" id="{B5B8263C-8A88-4B36-A37B-D637FB0554A4}"/>
              </a:ext>
            </a:extLst>
          </p:cNvPr>
          <p:cNvSpPr txBox="1"/>
          <p:nvPr/>
        </p:nvSpPr>
        <p:spPr>
          <a:xfrm>
            <a:off x="6856840" y="2984502"/>
            <a:ext cx="1189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PO‘s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Textfeld 69">
            <a:extLst>
              <a:ext uri="{FF2B5EF4-FFF2-40B4-BE49-F238E27FC236}">
                <a16:creationId xmlns:a16="http://schemas.microsoft.com/office/drawing/2014/main" id="{0AD811BF-A3C3-45C8-8F17-41273F78DDB6}"/>
              </a:ext>
            </a:extLst>
          </p:cNvPr>
          <p:cNvSpPr txBox="1"/>
          <p:nvPr/>
        </p:nvSpPr>
        <p:spPr>
          <a:xfrm>
            <a:off x="9748173" y="2465342"/>
            <a:ext cx="2017199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Invoices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Textfeld 70">
            <a:extLst>
              <a:ext uri="{FF2B5EF4-FFF2-40B4-BE49-F238E27FC236}">
                <a16:creationId xmlns:a16="http://schemas.microsoft.com/office/drawing/2014/main" id="{60FDF378-D104-46FF-B878-7AA0D4259980}"/>
              </a:ext>
            </a:extLst>
          </p:cNvPr>
          <p:cNvSpPr txBox="1"/>
          <p:nvPr/>
        </p:nvSpPr>
        <p:spPr>
          <a:xfrm>
            <a:off x="9773044" y="2858595"/>
            <a:ext cx="250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Payment/</a:t>
            </a:r>
            <a:r>
              <a:rPr lang="de-DE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Ship</a:t>
            </a:r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confirmations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9" name="Textfeld 73">
            <a:extLst>
              <a:ext uri="{FF2B5EF4-FFF2-40B4-BE49-F238E27FC236}">
                <a16:creationId xmlns:a16="http://schemas.microsoft.com/office/drawing/2014/main" id="{3E4E27BB-4E12-4EBF-BB3B-06061C7BC170}"/>
              </a:ext>
            </a:extLst>
          </p:cNvPr>
          <p:cNvSpPr txBox="1"/>
          <p:nvPr/>
        </p:nvSpPr>
        <p:spPr>
          <a:xfrm>
            <a:off x="5679912" y="5461476"/>
            <a:ext cx="1361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Work-Orders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" name="Rechteck 84">
            <a:extLst>
              <a:ext uri="{FF2B5EF4-FFF2-40B4-BE49-F238E27FC236}">
                <a16:creationId xmlns:a16="http://schemas.microsoft.com/office/drawing/2014/main" id="{0E4B80B6-36FD-4755-84E4-5EE6CFF09237}"/>
              </a:ext>
            </a:extLst>
          </p:cNvPr>
          <p:cNvSpPr/>
          <p:nvPr/>
        </p:nvSpPr>
        <p:spPr>
          <a:xfrm>
            <a:off x="536076" y="1861326"/>
            <a:ext cx="2501516" cy="398312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4" name="Rechteck 85">
            <a:extLst>
              <a:ext uri="{FF2B5EF4-FFF2-40B4-BE49-F238E27FC236}">
                <a16:creationId xmlns:a16="http://schemas.microsoft.com/office/drawing/2014/main" id="{85209C34-5D93-4D78-B02F-F4A0398597C1}"/>
              </a:ext>
            </a:extLst>
          </p:cNvPr>
          <p:cNvSpPr/>
          <p:nvPr/>
        </p:nvSpPr>
        <p:spPr>
          <a:xfrm>
            <a:off x="3413108" y="1861326"/>
            <a:ext cx="2501516" cy="398312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5" name="Rechteck 86">
            <a:extLst>
              <a:ext uri="{FF2B5EF4-FFF2-40B4-BE49-F238E27FC236}">
                <a16:creationId xmlns:a16="http://schemas.microsoft.com/office/drawing/2014/main" id="{AB654EEA-C80D-4E72-9F4E-4A551503C9BC}"/>
              </a:ext>
            </a:extLst>
          </p:cNvPr>
          <p:cNvSpPr/>
          <p:nvPr/>
        </p:nvSpPr>
        <p:spPr>
          <a:xfrm>
            <a:off x="6313469" y="1868798"/>
            <a:ext cx="2501516" cy="3983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6" name="Rechteck 87">
            <a:extLst>
              <a:ext uri="{FF2B5EF4-FFF2-40B4-BE49-F238E27FC236}">
                <a16:creationId xmlns:a16="http://schemas.microsoft.com/office/drawing/2014/main" id="{5AE5701B-6C44-46F3-812B-03B8D49CBE71}"/>
              </a:ext>
            </a:extLst>
          </p:cNvPr>
          <p:cNvSpPr/>
          <p:nvPr/>
        </p:nvSpPr>
        <p:spPr>
          <a:xfrm>
            <a:off x="9201515" y="1861326"/>
            <a:ext cx="2501516" cy="39831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7" name="Grafik 89">
            <a:extLst>
              <a:ext uri="{FF2B5EF4-FFF2-40B4-BE49-F238E27FC236}">
                <a16:creationId xmlns:a16="http://schemas.microsoft.com/office/drawing/2014/main" id="{747B6123-5F68-4D36-8B5C-8746F5B83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72" y="1889157"/>
            <a:ext cx="383655" cy="383652"/>
          </a:xfrm>
          <a:prstGeom prst="rect">
            <a:avLst/>
          </a:prstGeom>
        </p:spPr>
      </p:pic>
      <p:pic>
        <p:nvPicPr>
          <p:cNvPr id="128" name="Grafik 91">
            <a:extLst>
              <a:ext uri="{FF2B5EF4-FFF2-40B4-BE49-F238E27FC236}">
                <a16:creationId xmlns:a16="http://schemas.microsoft.com/office/drawing/2014/main" id="{9C3B7B65-B2F6-44D0-A657-58C3C20EBE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6" y="1874758"/>
            <a:ext cx="417895" cy="417895"/>
          </a:xfrm>
          <a:prstGeom prst="rect">
            <a:avLst/>
          </a:prstGeom>
        </p:spPr>
      </p:pic>
      <p:pic>
        <p:nvPicPr>
          <p:cNvPr id="129" name="Grafik 92">
            <a:extLst>
              <a:ext uri="{FF2B5EF4-FFF2-40B4-BE49-F238E27FC236}">
                <a16:creationId xmlns:a16="http://schemas.microsoft.com/office/drawing/2014/main" id="{EBEF7980-ED50-4B4E-9F4D-24FF94FED0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87" y="1886523"/>
            <a:ext cx="409815" cy="409815"/>
          </a:xfrm>
          <a:prstGeom prst="rect">
            <a:avLst/>
          </a:prstGeom>
        </p:spPr>
      </p:pic>
      <p:pic>
        <p:nvPicPr>
          <p:cNvPr id="130" name="Grafik 93">
            <a:extLst>
              <a:ext uri="{FF2B5EF4-FFF2-40B4-BE49-F238E27FC236}">
                <a16:creationId xmlns:a16="http://schemas.microsoft.com/office/drawing/2014/main" id="{42E62E25-38A2-4F1D-B3C1-3FC42A7C7C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16" y="1858276"/>
            <a:ext cx="465213" cy="465213"/>
          </a:xfrm>
          <a:prstGeom prst="rect">
            <a:avLst/>
          </a:prstGeom>
        </p:spPr>
      </p:pic>
      <p:sp>
        <p:nvSpPr>
          <p:cNvPr id="131" name="Textfeld 94">
            <a:extLst>
              <a:ext uri="{FF2B5EF4-FFF2-40B4-BE49-F238E27FC236}">
                <a16:creationId xmlns:a16="http://schemas.microsoft.com/office/drawing/2014/main" id="{88337E52-3220-4B9C-B0E4-A5E181B6642C}"/>
              </a:ext>
            </a:extLst>
          </p:cNvPr>
          <p:cNvSpPr txBox="1"/>
          <p:nvPr/>
        </p:nvSpPr>
        <p:spPr>
          <a:xfrm>
            <a:off x="881442" y="1911443"/>
            <a:ext cx="184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Lead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2" name="Textfeld 95">
            <a:extLst>
              <a:ext uri="{FF2B5EF4-FFF2-40B4-BE49-F238E27FC236}">
                <a16:creationId xmlns:a16="http://schemas.microsoft.com/office/drawing/2014/main" id="{FF7268AC-FBA7-419E-99AA-9BFC0DA12A59}"/>
              </a:ext>
            </a:extLst>
          </p:cNvPr>
          <p:cNvSpPr txBox="1"/>
          <p:nvPr/>
        </p:nvSpPr>
        <p:spPr>
          <a:xfrm>
            <a:off x="3786343" y="1863602"/>
            <a:ext cx="174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on Opp</a:t>
            </a:r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Textfeld 96">
            <a:extLst>
              <a:ext uri="{FF2B5EF4-FFF2-40B4-BE49-F238E27FC236}">
                <a16:creationId xmlns:a16="http://schemas.microsoft.com/office/drawing/2014/main" id="{0BAACDCD-D519-4EEE-8735-C1316BCE589B}"/>
              </a:ext>
            </a:extLst>
          </p:cNvPr>
          <p:cNvSpPr txBox="1"/>
          <p:nvPr/>
        </p:nvSpPr>
        <p:spPr>
          <a:xfrm>
            <a:off x="6594276" y="1863891"/>
            <a:ext cx="200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Getting</a:t>
            </a:r>
            <a:r>
              <a:rPr lang="de-DE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close</a:t>
            </a:r>
            <a:r>
              <a:rPr lang="de-DE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4" name="Textfeld 97">
            <a:extLst>
              <a:ext uri="{FF2B5EF4-FFF2-40B4-BE49-F238E27FC236}">
                <a16:creationId xmlns:a16="http://schemas.microsoft.com/office/drawing/2014/main" id="{4DDA4D05-C5E3-4687-B77E-B2135BDFB321}"/>
              </a:ext>
            </a:extLst>
          </p:cNvPr>
          <p:cNvSpPr txBox="1"/>
          <p:nvPr/>
        </p:nvSpPr>
        <p:spPr>
          <a:xfrm>
            <a:off x="9502151" y="1865188"/>
            <a:ext cx="265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Deal </a:t>
            </a:r>
            <a:r>
              <a:rPr lang="de-DE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closed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5" name="Gerade Verbindung mit Pfeil 106">
            <a:extLst>
              <a:ext uri="{FF2B5EF4-FFF2-40B4-BE49-F238E27FC236}">
                <a16:creationId xmlns:a16="http://schemas.microsoft.com/office/drawing/2014/main" id="{6BA2D26F-6EC6-45C7-8929-8D076D6B05F9}"/>
              </a:ext>
            </a:extLst>
          </p:cNvPr>
          <p:cNvCxnSpPr>
            <a:cxnSpLocks/>
          </p:cNvCxnSpPr>
          <p:nvPr/>
        </p:nvCxnSpPr>
        <p:spPr>
          <a:xfrm>
            <a:off x="3047085" y="2787426"/>
            <a:ext cx="36109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07">
            <a:extLst>
              <a:ext uri="{FF2B5EF4-FFF2-40B4-BE49-F238E27FC236}">
                <a16:creationId xmlns:a16="http://schemas.microsoft.com/office/drawing/2014/main" id="{AD0B3E4F-D74F-4547-A8A5-7FD96665F65A}"/>
              </a:ext>
            </a:extLst>
          </p:cNvPr>
          <p:cNvCxnSpPr>
            <a:cxnSpLocks/>
          </p:cNvCxnSpPr>
          <p:nvPr/>
        </p:nvCxnSpPr>
        <p:spPr>
          <a:xfrm>
            <a:off x="5923498" y="2787426"/>
            <a:ext cx="36109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mit Pfeil 108">
            <a:extLst>
              <a:ext uri="{FF2B5EF4-FFF2-40B4-BE49-F238E27FC236}">
                <a16:creationId xmlns:a16="http://schemas.microsoft.com/office/drawing/2014/main" id="{647C8DA7-C2EF-439C-BA3E-22133637824A}"/>
              </a:ext>
            </a:extLst>
          </p:cNvPr>
          <p:cNvCxnSpPr>
            <a:cxnSpLocks/>
          </p:cNvCxnSpPr>
          <p:nvPr/>
        </p:nvCxnSpPr>
        <p:spPr>
          <a:xfrm>
            <a:off x="8814985" y="2774969"/>
            <a:ext cx="36109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mit Pfeil 110">
            <a:extLst>
              <a:ext uri="{FF2B5EF4-FFF2-40B4-BE49-F238E27FC236}">
                <a16:creationId xmlns:a16="http://schemas.microsoft.com/office/drawing/2014/main" id="{814AAADA-DB46-4A20-8E26-30E4EB36EDF2}"/>
              </a:ext>
            </a:extLst>
          </p:cNvPr>
          <p:cNvCxnSpPr/>
          <p:nvPr/>
        </p:nvCxnSpPr>
        <p:spPr>
          <a:xfrm rot="16200000">
            <a:off x="711689" y="4627844"/>
            <a:ext cx="0" cy="2693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mit Pfeil 111">
            <a:extLst>
              <a:ext uri="{FF2B5EF4-FFF2-40B4-BE49-F238E27FC236}">
                <a16:creationId xmlns:a16="http://schemas.microsoft.com/office/drawing/2014/main" id="{E83EB61E-DEF8-46B6-817E-27B882C698A8}"/>
              </a:ext>
            </a:extLst>
          </p:cNvPr>
          <p:cNvCxnSpPr/>
          <p:nvPr/>
        </p:nvCxnSpPr>
        <p:spPr>
          <a:xfrm rot="16200000">
            <a:off x="707711" y="5032725"/>
            <a:ext cx="0" cy="2693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mit Pfeil 112">
            <a:extLst>
              <a:ext uri="{FF2B5EF4-FFF2-40B4-BE49-F238E27FC236}">
                <a16:creationId xmlns:a16="http://schemas.microsoft.com/office/drawing/2014/main" id="{3A01993F-437F-47AE-9563-95BA9B3DB5D4}"/>
              </a:ext>
            </a:extLst>
          </p:cNvPr>
          <p:cNvCxnSpPr/>
          <p:nvPr/>
        </p:nvCxnSpPr>
        <p:spPr>
          <a:xfrm rot="16200000">
            <a:off x="697628" y="5471787"/>
            <a:ext cx="0" cy="2693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r Verbinder 114">
            <a:extLst>
              <a:ext uri="{FF2B5EF4-FFF2-40B4-BE49-F238E27FC236}">
                <a16:creationId xmlns:a16="http://schemas.microsoft.com/office/drawing/2014/main" id="{80398DD5-02AA-41B1-9941-A300D629AB51}"/>
              </a:ext>
            </a:extLst>
          </p:cNvPr>
          <p:cNvCxnSpPr>
            <a:cxnSpLocks/>
          </p:cNvCxnSpPr>
          <p:nvPr/>
        </p:nvCxnSpPr>
        <p:spPr>
          <a:xfrm flipV="1">
            <a:off x="571503" y="4179100"/>
            <a:ext cx="0" cy="14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rader Verbinder 116">
            <a:extLst>
              <a:ext uri="{FF2B5EF4-FFF2-40B4-BE49-F238E27FC236}">
                <a16:creationId xmlns:a16="http://schemas.microsoft.com/office/drawing/2014/main" id="{41C0EC13-175D-4313-BC85-107CAF0DB147}"/>
              </a:ext>
            </a:extLst>
          </p:cNvPr>
          <p:cNvCxnSpPr>
            <a:cxnSpLocks/>
          </p:cNvCxnSpPr>
          <p:nvPr/>
        </p:nvCxnSpPr>
        <p:spPr>
          <a:xfrm>
            <a:off x="556607" y="4193995"/>
            <a:ext cx="28872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mit Pfeil 117">
            <a:extLst>
              <a:ext uri="{FF2B5EF4-FFF2-40B4-BE49-F238E27FC236}">
                <a16:creationId xmlns:a16="http://schemas.microsoft.com/office/drawing/2014/main" id="{2C57883A-99BD-4C4E-8F55-9C023A3C9B06}"/>
              </a:ext>
            </a:extLst>
          </p:cNvPr>
          <p:cNvCxnSpPr/>
          <p:nvPr/>
        </p:nvCxnSpPr>
        <p:spPr>
          <a:xfrm rot="16200000">
            <a:off x="5097730" y="4645275"/>
            <a:ext cx="0" cy="2693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mit Pfeil 119">
            <a:extLst>
              <a:ext uri="{FF2B5EF4-FFF2-40B4-BE49-F238E27FC236}">
                <a16:creationId xmlns:a16="http://schemas.microsoft.com/office/drawing/2014/main" id="{E54A1FAA-1A3A-48A8-A428-C0A8F88F04E1}"/>
              </a:ext>
            </a:extLst>
          </p:cNvPr>
          <p:cNvCxnSpPr/>
          <p:nvPr/>
        </p:nvCxnSpPr>
        <p:spPr>
          <a:xfrm rot="16200000">
            <a:off x="5092215" y="5101138"/>
            <a:ext cx="0" cy="2693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r Verbinder 120">
            <a:extLst>
              <a:ext uri="{FF2B5EF4-FFF2-40B4-BE49-F238E27FC236}">
                <a16:creationId xmlns:a16="http://schemas.microsoft.com/office/drawing/2014/main" id="{35CC9309-5272-44EB-ACAF-CD840E26444B}"/>
              </a:ext>
            </a:extLst>
          </p:cNvPr>
          <p:cNvCxnSpPr>
            <a:cxnSpLocks/>
          </p:cNvCxnSpPr>
          <p:nvPr/>
        </p:nvCxnSpPr>
        <p:spPr>
          <a:xfrm flipH="1" flipV="1">
            <a:off x="4957544" y="4196530"/>
            <a:ext cx="10876" cy="148469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r Verbinder 121">
            <a:extLst>
              <a:ext uri="{FF2B5EF4-FFF2-40B4-BE49-F238E27FC236}">
                <a16:creationId xmlns:a16="http://schemas.microsoft.com/office/drawing/2014/main" id="{C046C712-7D0C-4D7F-A07D-3A59312B7C14}"/>
              </a:ext>
            </a:extLst>
          </p:cNvPr>
          <p:cNvCxnSpPr>
            <a:cxnSpLocks/>
          </p:cNvCxnSpPr>
          <p:nvPr/>
        </p:nvCxnSpPr>
        <p:spPr>
          <a:xfrm>
            <a:off x="4968420" y="4218682"/>
            <a:ext cx="1713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mit Pfeil 122">
            <a:extLst>
              <a:ext uri="{FF2B5EF4-FFF2-40B4-BE49-F238E27FC236}">
                <a16:creationId xmlns:a16="http://schemas.microsoft.com/office/drawing/2014/main" id="{0662C528-9700-43F4-A84F-11CB9485BF15}"/>
              </a:ext>
            </a:extLst>
          </p:cNvPr>
          <p:cNvCxnSpPr/>
          <p:nvPr/>
        </p:nvCxnSpPr>
        <p:spPr>
          <a:xfrm rot="16200000">
            <a:off x="8574727" y="5119764"/>
            <a:ext cx="0" cy="24485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mit Pfeil 123">
            <a:extLst>
              <a:ext uri="{FF2B5EF4-FFF2-40B4-BE49-F238E27FC236}">
                <a16:creationId xmlns:a16="http://schemas.microsoft.com/office/drawing/2014/main" id="{9D34B7CA-76CF-4F8B-AF8D-18F9C715A318}"/>
              </a:ext>
            </a:extLst>
          </p:cNvPr>
          <p:cNvCxnSpPr/>
          <p:nvPr/>
        </p:nvCxnSpPr>
        <p:spPr>
          <a:xfrm rot="16200000">
            <a:off x="8596556" y="5718560"/>
            <a:ext cx="0" cy="24485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Gerader Verbinder 125">
            <a:extLst>
              <a:ext uri="{FF2B5EF4-FFF2-40B4-BE49-F238E27FC236}">
                <a16:creationId xmlns:a16="http://schemas.microsoft.com/office/drawing/2014/main" id="{A109A27C-9789-4C1C-A7E1-8A3823656DC4}"/>
              </a:ext>
            </a:extLst>
          </p:cNvPr>
          <p:cNvCxnSpPr>
            <a:cxnSpLocks/>
          </p:cNvCxnSpPr>
          <p:nvPr/>
        </p:nvCxnSpPr>
        <p:spPr>
          <a:xfrm flipH="1" flipV="1">
            <a:off x="8444355" y="4204714"/>
            <a:ext cx="17758" cy="1656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r Verbinder 126">
            <a:extLst>
              <a:ext uri="{FF2B5EF4-FFF2-40B4-BE49-F238E27FC236}">
                <a16:creationId xmlns:a16="http://schemas.microsoft.com/office/drawing/2014/main" id="{04BBEB7C-D4A1-42BD-9E79-C9455F483FB6}"/>
              </a:ext>
            </a:extLst>
          </p:cNvPr>
          <p:cNvCxnSpPr>
            <a:cxnSpLocks/>
          </p:cNvCxnSpPr>
          <p:nvPr/>
        </p:nvCxnSpPr>
        <p:spPr>
          <a:xfrm>
            <a:off x="8444355" y="4220964"/>
            <a:ext cx="21544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mit Pfeil 129">
            <a:extLst>
              <a:ext uri="{FF2B5EF4-FFF2-40B4-BE49-F238E27FC236}">
                <a16:creationId xmlns:a16="http://schemas.microsoft.com/office/drawing/2014/main" id="{CA43880B-1F95-4148-A735-14457387467F}"/>
              </a:ext>
            </a:extLst>
          </p:cNvPr>
          <p:cNvCxnSpPr/>
          <p:nvPr/>
        </p:nvCxnSpPr>
        <p:spPr>
          <a:xfrm rot="16200000">
            <a:off x="5103090" y="5529727"/>
            <a:ext cx="0" cy="2693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mit Pfeil 137">
            <a:extLst>
              <a:ext uri="{FF2B5EF4-FFF2-40B4-BE49-F238E27FC236}">
                <a16:creationId xmlns:a16="http://schemas.microsoft.com/office/drawing/2014/main" id="{0030F43E-DF6C-42C5-B542-F987CE5CF2A2}"/>
              </a:ext>
            </a:extLst>
          </p:cNvPr>
          <p:cNvCxnSpPr/>
          <p:nvPr/>
        </p:nvCxnSpPr>
        <p:spPr>
          <a:xfrm>
            <a:off x="2086647" y="1307454"/>
            <a:ext cx="0" cy="55773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r Verbinder 140">
            <a:extLst>
              <a:ext uri="{FF2B5EF4-FFF2-40B4-BE49-F238E27FC236}">
                <a16:creationId xmlns:a16="http://schemas.microsoft.com/office/drawing/2014/main" id="{73C8312D-FC96-408A-9EE3-B4A00DBF2DB9}"/>
              </a:ext>
            </a:extLst>
          </p:cNvPr>
          <p:cNvCxnSpPr>
            <a:cxnSpLocks/>
          </p:cNvCxnSpPr>
          <p:nvPr/>
        </p:nvCxnSpPr>
        <p:spPr>
          <a:xfrm>
            <a:off x="2066925" y="1307454"/>
            <a:ext cx="261169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feld 33">
            <a:extLst>
              <a:ext uri="{FF2B5EF4-FFF2-40B4-BE49-F238E27FC236}">
                <a16:creationId xmlns:a16="http://schemas.microsoft.com/office/drawing/2014/main" id="{7E20FA9F-54C4-4692-93AA-2CD0C08D43BE}"/>
              </a:ext>
            </a:extLst>
          </p:cNvPr>
          <p:cNvSpPr txBox="1"/>
          <p:nvPr/>
        </p:nvSpPr>
        <p:spPr>
          <a:xfrm>
            <a:off x="1283270" y="5443365"/>
            <a:ext cx="191199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Student certificates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5" name="TextBox 109">
            <a:extLst>
              <a:ext uri="{FF2B5EF4-FFF2-40B4-BE49-F238E27FC236}">
                <a16:creationId xmlns:a16="http://schemas.microsoft.com/office/drawing/2014/main" id="{6F37C3C4-9627-4A36-B0F3-D1CA3995E121}"/>
              </a:ext>
            </a:extLst>
          </p:cNvPr>
          <p:cNvSpPr txBox="1"/>
          <p:nvPr/>
        </p:nvSpPr>
        <p:spPr>
          <a:xfrm>
            <a:off x="1392268" y="3909621"/>
            <a:ext cx="1440059" cy="538956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de-AT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Marketing</a:t>
            </a:r>
          </a:p>
        </p:txBody>
      </p:sp>
      <p:sp>
        <p:nvSpPr>
          <p:cNvPr id="166" name="TextBox 114">
            <a:extLst>
              <a:ext uri="{FF2B5EF4-FFF2-40B4-BE49-F238E27FC236}">
                <a16:creationId xmlns:a16="http://schemas.microsoft.com/office/drawing/2014/main" id="{EA7E116C-7F75-4D12-8134-F30B1D58B9F1}"/>
              </a:ext>
            </a:extLst>
          </p:cNvPr>
          <p:cNvSpPr txBox="1"/>
          <p:nvPr/>
        </p:nvSpPr>
        <p:spPr>
          <a:xfrm>
            <a:off x="6326608" y="3934504"/>
            <a:ext cx="1115098" cy="538956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de-AT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Service</a:t>
            </a:r>
          </a:p>
        </p:txBody>
      </p:sp>
      <p:sp>
        <p:nvSpPr>
          <p:cNvPr id="164" name="TextBox 107">
            <a:extLst>
              <a:ext uri="{FF2B5EF4-FFF2-40B4-BE49-F238E27FC236}">
                <a16:creationId xmlns:a16="http://schemas.microsoft.com/office/drawing/2014/main" id="{D342A636-CDED-487B-9174-E5CD9789FB82}"/>
              </a:ext>
            </a:extLst>
          </p:cNvPr>
          <p:cNvSpPr txBox="1"/>
          <p:nvPr/>
        </p:nvSpPr>
        <p:spPr>
          <a:xfrm>
            <a:off x="5322139" y="1018303"/>
            <a:ext cx="1631394" cy="566656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de-AT" sz="20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Sales Cycle</a:t>
            </a:r>
          </a:p>
        </p:txBody>
      </p:sp>
      <p:sp>
        <p:nvSpPr>
          <p:cNvPr id="175" name="TextBox 114">
            <a:extLst>
              <a:ext uri="{FF2B5EF4-FFF2-40B4-BE49-F238E27FC236}">
                <a16:creationId xmlns:a16="http://schemas.microsoft.com/office/drawing/2014/main" id="{65FBBCD6-25E6-4939-96F9-10DA3C6B4CFC}"/>
              </a:ext>
            </a:extLst>
          </p:cNvPr>
          <p:cNvSpPr txBox="1"/>
          <p:nvPr/>
        </p:nvSpPr>
        <p:spPr>
          <a:xfrm>
            <a:off x="8769690" y="3934504"/>
            <a:ext cx="2973492" cy="566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de-AT" sz="20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Custom Business Apps</a:t>
            </a:r>
          </a:p>
        </p:txBody>
      </p:sp>
      <p:sp>
        <p:nvSpPr>
          <p:cNvPr id="176" name="Textfeld 39">
            <a:extLst>
              <a:ext uri="{FF2B5EF4-FFF2-40B4-BE49-F238E27FC236}">
                <a16:creationId xmlns:a16="http://schemas.microsoft.com/office/drawing/2014/main" id="{8027E0F3-4C77-4472-8DE5-0C001CA746E3}"/>
              </a:ext>
            </a:extLst>
          </p:cNvPr>
          <p:cNvSpPr txBox="1"/>
          <p:nvPr/>
        </p:nvSpPr>
        <p:spPr>
          <a:xfrm>
            <a:off x="9165811" y="4476404"/>
            <a:ext cx="107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Dataverse</a:t>
            </a:r>
            <a:endParaRPr lang="en-US" sz="16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9" name="Gerade Verbindung mit Pfeil 122">
            <a:extLst>
              <a:ext uri="{FF2B5EF4-FFF2-40B4-BE49-F238E27FC236}">
                <a16:creationId xmlns:a16="http://schemas.microsoft.com/office/drawing/2014/main" id="{AD6E4618-E137-4F1A-988D-3C9ABF563883}"/>
              </a:ext>
            </a:extLst>
          </p:cNvPr>
          <p:cNvCxnSpPr/>
          <p:nvPr/>
        </p:nvCxnSpPr>
        <p:spPr>
          <a:xfrm rot="16200000">
            <a:off x="8576672" y="4544296"/>
            <a:ext cx="0" cy="24485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3" name="Grafik 182">
            <a:extLst>
              <a:ext uri="{FF2B5EF4-FFF2-40B4-BE49-F238E27FC236}">
                <a16:creationId xmlns:a16="http://schemas.microsoft.com/office/drawing/2014/main" id="{7E492C69-6571-437C-BF78-B4E6A177B7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23350" y="998656"/>
            <a:ext cx="504000" cy="504000"/>
          </a:xfrm>
          <a:prstGeom prst="rect">
            <a:avLst/>
          </a:prstGeom>
        </p:spPr>
      </p:pic>
      <p:pic>
        <p:nvPicPr>
          <p:cNvPr id="187" name="Grafik 186">
            <a:extLst>
              <a:ext uri="{FF2B5EF4-FFF2-40B4-BE49-F238E27FC236}">
                <a16:creationId xmlns:a16="http://schemas.microsoft.com/office/drawing/2014/main" id="{83120D03-C430-41CB-ADF7-3C3D38CEF4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462" y="3907733"/>
            <a:ext cx="504000" cy="504000"/>
          </a:xfrm>
          <a:prstGeom prst="rect">
            <a:avLst/>
          </a:prstGeom>
        </p:spPr>
      </p:pic>
      <p:pic>
        <p:nvPicPr>
          <p:cNvPr id="189" name="Grafik 188">
            <a:extLst>
              <a:ext uri="{FF2B5EF4-FFF2-40B4-BE49-F238E27FC236}">
                <a16:creationId xmlns:a16="http://schemas.microsoft.com/office/drawing/2014/main" id="{256BBFE8-8F1C-4B26-AFAF-54607B5574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11246" y="3915982"/>
            <a:ext cx="504000" cy="504000"/>
          </a:xfrm>
          <a:prstGeom prst="rect">
            <a:avLst/>
          </a:prstGeom>
        </p:spPr>
      </p:pic>
      <p:pic>
        <p:nvPicPr>
          <p:cNvPr id="191" name="Grafik 190">
            <a:extLst>
              <a:ext uri="{FF2B5EF4-FFF2-40B4-BE49-F238E27FC236}">
                <a16:creationId xmlns:a16="http://schemas.microsoft.com/office/drawing/2014/main" id="{37853EE7-6318-446C-80B1-7B3C32346C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41705" y="3915982"/>
            <a:ext cx="504000" cy="504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C56227D-003C-4382-803C-0A8B75728C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99099" y="4406498"/>
            <a:ext cx="468000" cy="468000"/>
          </a:xfrm>
          <a:prstGeom prst="rect">
            <a:avLst/>
          </a:prstGeom>
        </p:spPr>
      </p:pic>
      <p:pic>
        <p:nvPicPr>
          <p:cNvPr id="195" name="Grafik 194">
            <a:extLst>
              <a:ext uri="{FF2B5EF4-FFF2-40B4-BE49-F238E27FC236}">
                <a16:creationId xmlns:a16="http://schemas.microsoft.com/office/drawing/2014/main" id="{1AF1751E-A393-4C00-BB8E-4242162F68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710027" y="5005237"/>
            <a:ext cx="468000" cy="468000"/>
          </a:xfrm>
          <a:prstGeom prst="rect">
            <a:avLst/>
          </a:prstGeom>
        </p:spPr>
      </p:pic>
      <p:pic>
        <p:nvPicPr>
          <p:cNvPr id="197" name="Grafik 196">
            <a:extLst>
              <a:ext uri="{FF2B5EF4-FFF2-40B4-BE49-F238E27FC236}">
                <a16:creationId xmlns:a16="http://schemas.microsoft.com/office/drawing/2014/main" id="{0B397194-8F5B-436C-A84A-A2F789875C5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732172" y="5608324"/>
            <a:ext cx="468000" cy="468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C5A4331C-873A-433C-BE43-F312BA21B4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4" y="2381034"/>
            <a:ext cx="432000" cy="432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362FBFE5-BE44-40A9-96FE-DE49AC15D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6" y="2873071"/>
            <a:ext cx="432000" cy="432000"/>
          </a:xfrm>
          <a:prstGeom prst="rect">
            <a:avLst/>
          </a:prstGeom>
        </p:spPr>
      </p:pic>
      <p:pic>
        <p:nvPicPr>
          <p:cNvPr id="205" name="Grafik 204">
            <a:extLst>
              <a:ext uri="{FF2B5EF4-FFF2-40B4-BE49-F238E27FC236}">
                <a16:creationId xmlns:a16="http://schemas.microsoft.com/office/drawing/2014/main" id="{C809F143-8120-46DB-A9DF-54959671A8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8" y="3118974"/>
            <a:ext cx="252000" cy="252000"/>
          </a:xfrm>
          <a:prstGeom prst="rect">
            <a:avLst/>
          </a:prstGeom>
        </p:spPr>
      </p:pic>
      <p:pic>
        <p:nvPicPr>
          <p:cNvPr id="207" name="Grafik 206">
            <a:extLst>
              <a:ext uri="{FF2B5EF4-FFF2-40B4-BE49-F238E27FC236}">
                <a16:creationId xmlns:a16="http://schemas.microsoft.com/office/drawing/2014/main" id="{CC0FFB8A-492D-4C63-8770-1D67A13BF60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53" y="2364799"/>
            <a:ext cx="432000" cy="432000"/>
          </a:xfrm>
          <a:prstGeom prst="rect">
            <a:avLst/>
          </a:prstGeom>
        </p:spPr>
      </p:pic>
      <p:pic>
        <p:nvPicPr>
          <p:cNvPr id="209" name="Grafik 208">
            <a:extLst>
              <a:ext uri="{FF2B5EF4-FFF2-40B4-BE49-F238E27FC236}">
                <a16:creationId xmlns:a16="http://schemas.microsoft.com/office/drawing/2014/main" id="{9D599E96-1421-4E0A-8511-FD7028689DF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53" y="2908673"/>
            <a:ext cx="432000" cy="432000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D7011314-24C9-4DC3-AED3-5C1C35E6806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01" y="3009205"/>
            <a:ext cx="432000" cy="432000"/>
          </a:xfrm>
          <a:prstGeom prst="rect">
            <a:avLst/>
          </a:prstGeom>
        </p:spPr>
      </p:pic>
      <p:pic>
        <p:nvPicPr>
          <p:cNvPr id="218" name="Grafik 217">
            <a:extLst>
              <a:ext uri="{FF2B5EF4-FFF2-40B4-BE49-F238E27FC236}">
                <a16:creationId xmlns:a16="http://schemas.microsoft.com/office/drawing/2014/main" id="{06CCBA76-C5D6-4B55-9A3D-C85C346CB1E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9" y="4526539"/>
            <a:ext cx="432000" cy="432000"/>
          </a:xfrm>
          <a:prstGeom prst="rect">
            <a:avLst/>
          </a:prstGeom>
        </p:spPr>
      </p:pic>
      <p:pic>
        <p:nvPicPr>
          <p:cNvPr id="220" name="Grafik 219">
            <a:extLst>
              <a:ext uri="{FF2B5EF4-FFF2-40B4-BE49-F238E27FC236}">
                <a16:creationId xmlns:a16="http://schemas.microsoft.com/office/drawing/2014/main" id="{E7399219-D91C-4655-9CDE-714E9449DCE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59" y="3121034"/>
            <a:ext cx="288000" cy="288000"/>
          </a:xfrm>
          <a:prstGeom prst="rect">
            <a:avLst/>
          </a:prstGeom>
        </p:spPr>
      </p:pic>
      <p:pic>
        <p:nvPicPr>
          <p:cNvPr id="224" name="Grafik 223">
            <a:extLst>
              <a:ext uri="{FF2B5EF4-FFF2-40B4-BE49-F238E27FC236}">
                <a16:creationId xmlns:a16="http://schemas.microsoft.com/office/drawing/2014/main" id="{16686588-2EA8-4978-B2A1-A1183A258A1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64" y="5001700"/>
            <a:ext cx="432000" cy="432000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CD9E0B1E-023A-457B-BA3D-27E4A4EAD74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94" y="4981980"/>
            <a:ext cx="432000" cy="432000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8C974646-38CB-4646-98D8-EB0C9D3C054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21" y="2402654"/>
            <a:ext cx="432000" cy="432000"/>
          </a:xfrm>
          <a:prstGeom prst="rect">
            <a:avLst/>
          </a:prstGeom>
        </p:spPr>
      </p:pic>
      <p:pic>
        <p:nvPicPr>
          <p:cNvPr id="230" name="Grafik 229">
            <a:extLst>
              <a:ext uri="{FF2B5EF4-FFF2-40B4-BE49-F238E27FC236}">
                <a16:creationId xmlns:a16="http://schemas.microsoft.com/office/drawing/2014/main" id="{41517C5E-265D-4D10-A419-E08B915EC16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3" y="5413980"/>
            <a:ext cx="432000" cy="432000"/>
          </a:xfrm>
          <a:prstGeom prst="rect">
            <a:avLst/>
          </a:prstGeom>
        </p:spPr>
      </p:pic>
      <p:pic>
        <p:nvPicPr>
          <p:cNvPr id="232" name="Grafik 231">
            <a:extLst>
              <a:ext uri="{FF2B5EF4-FFF2-40B4-BE49-F238E27FC236}">
                <a16:creationId xmlns:a16="http://schemas.microsoft.com/office/drawing/2014/main" id="{BA6DA639-1D95-4248-8F70-1F1DACE3863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57" y="2938647"/>
            <a:ext cx="432000" cy="432000"/>
          </a:xfrm>
          <a:prstGeom prst="rect">
            <a:avLst/>
          </a:prstGeom>
        </p:spPr>
      </p:pic>
      <p:pic>
        <p:nvPicPr>
          <p:cNvPr id="234" name="Grafik 233">
            <a:extLst>
              <a:ext uri="{FF2B5EF4-FFF2-40B4-BE49-F238E27FC236}">
                <a16:creationId xmlns:a16="http://schemas.microsoft.com/office/drawing/2014/main" id="{AC3577F6-900A-43F2-8E0F-462E6337895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58" y="5619625"/>
            <a:ext cx="288000" cy="288000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0B9712F3-0203-4515-A05A-9A34C68A5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70" y="4529731"/>
            <a:ext cx="432000" cy="432000"/>
          </a:xfrm>
          <a:prstGeom prst="rect">
            <a:avLst/>
          </a:prstGeom>
        </p:spPr>
      </p:pic>
      <p:pic>
        <p:nvPicPr>
          <p:cNvPr id="238" name="Grafik 237">
            <a:extLst>
              <a:ext uri="{FF2B5EF4-FFF2-40B4-BE49-F238E27FC236}">
                <a16:creationId xmlns:a16="http://schemas.microsoft.com/office/drawing/2014/main" id="{F403970B-28D6-4296-BE67-4BC19D1E49F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070" y="4698474"/>
            <a:ext cx="288000" cy="288000"/>
          </a:xfrm>
          <a:prstGeom prst="rect">
            <a:avLst/>
          </a:prstGeom>
        </p:spPr>
      </p:pic>
      <p:pic>
        <p:nvPicPr>
          <p:cNvPr id="241" name="Grafik 240">
            <a:extLst>
              <a:ext uri="{FF2B5EF4-FFF2-40B4-BE49-F238E27FC236}">
                <a16:creationId xmlns:a16="http://schemas.microsoft.com/office/drawing/2014/main" id="{4B7C4B8C-6DFB-4849-9AD2-47457F40186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12" y="2419069"/>
            <a:ext cx="432000" cy="432000"/>
          </a:xfrm>
          <a:prstGeom prst="rect">
            <a:avLst/>
          </a:prstGeom>
        </p:spPr>
      </p:pic>
      <p:pic>
        <p:nvPicPr>
          <p:cNvPr id="243" name="Grafik 242">
            <a:extLst>
              <a:ext uri="{FF2B5EF4-FFF2-40B4-BE49-F238E27FC236}">
                <a16:creationId xmlns:a16="http://schemas.microsoft.com/office/drawing/2014/main" id="{1E310CE3-7E92-4A7E-A8F5-905DE50931D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57" y="264917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  <p:bldP spid="107" grpId="0"/>
      <p:bldP spid="108" grpId="0"/>
      <p:bldP spid="119" grpId="0"/>
      <p:bldP spid="162" grpId="0"/>
      <p:bldP spid="165" grpId="0"/>
      <p:bldP spid="166" grpId="0"/>
      <p:bldP spid="175" grpId="0" animBg="1"/>
      <p:bldP spid="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D146FC-9D60-4164-8F08-80CBBB85F2F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3851" y="198772"/>
            <a:ext cx="11197242" cy="545745"/>
          </a:xfrm>
        </p:spPr>
        <p:txBody>
          <a:bodyPr/>
          <a:lstStyle/>
          <a:p>
            <a:r>
              <a:rPr lang="de-DE" dirty="0" err="1"/>
              <a:t>DocumentsCorePack</a:t>
            </a:r>
            <a:r>
              <a:rPr lang="de-DE" dirty="0"/>
              <a:t>: </a:t>
            </a:r>
            <a:r>
              <a:rPr lang="de-DE" dirty="0" err="1"/>
              <a:t>Utilization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AA82C36-F0B9-43CE-8A06-BFBAE7493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91133"/>
              </p:ext>
            </p:extLst>
          </p:nvPr>
        </p:nvGraphicFramePr>
        <p:xfrm>
          <a:off x="497378" y="900911"/>
          <a:ext cx="5565094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FF44EC3-5B2A-46AA-AC8D-6F81A292A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149124"/>
              </p:ext>
            </p:extLst>
          </p:nvPr>
        </p:nvGraphicFramePr>
        <p:xfrm>
          <a:off x="6096000" y="900911"/>
          <a:ext cx="5400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E26D85E2-F158-4326-B527-3D3996B3119F}"/>
              </a:ext>
            </a:extLst>
          </p:cNvPr>
          <p:cNvSpPr txBox="1"/>
          <p:nvPr/>
        </p:nvSpPr>
        <p:spPr>
          <a:xfrm>
            <a:off x="8434695" y="6505339"/>
            <a:ext cx="381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mscrm-addons.com </a:t>
            </a:r>
            <a:r>
              <a:rPr lang="de-DE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survey</a:t>
            </a:r>
            <a:r>
              <a:rPr lang="de-DE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Dez. 2021</a:t>
            </a:r>
          </a:p>
        </p:txBody>
      </p:sp>
    </p:spTree>
    <p:extLst>
      <p:ext uri="{BB962C8B-B14F-4D97-AF65-F5344CB8AC3E}">
        <p14:creationId xmlns:p14="http://schemas.microsoft.com/office/powerpoint/2010/main" val="114239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3EDDCC31-FCBA-417F-ADCD-98B0978F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2" y="-162992"/>
            <a:ext cx="2520000" cy="2520000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45268F5-967A-41F2-966A-6D0CFB4D71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" y="1394449"/>
            <a:ext cx="3922520" cy="5194358"/>
          </a:xfrm>
        </p:spPr>
        <p:txBody>
          <a:bodyPr/>
          <a:lstStyle/>
          <a:p>
            <a:pPr>
              <a:buClr>
                <a:srgbClr val="0094C2"/>
              </a:buClr>
            </a:pPr>
            <a:endParaRPr lang="en-US" altLang="de-DE" sz="1800" dirty="0">
              <a:ea typeface="Segoe UI" panose="020B0502040204020203" pitchFamily="34" charset="0"/>
            </a:endParaRPr>
          </a:p>
          <a:p>
            <a:pPr>
              <a:buClr>
                <a:srgbClr val="0094C2"/>
              </a:buClr>
            </a:pPr>
            <a:endParaRPr lang="en-US" altLang="de-DE" sz="1800" dirty="0">
              <a:ea typeface="Segoe UI" panose="020B0502040204020203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de-DE" sz="1800" dirty="0">
                <a:ea typeface="Segoe UI" panose="020B0502040204020203" pitchFamily="34" charset="0"/>
              </a:rPr>
              <a:t>Use the Power of </a:t>
            </a:r>
            <a:r>
              <a:rPr lang="en-US" altLang="de-DE" sz="180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Microsoft Word</a:t>
            </a:r>
            <a:br>
              <a:rPr lang="en-US" altLang="de-DE" sz="1400" dirty="0">
                <a:ea typeface="Segoe UI" panose="020B0502040204020203" pitchFamily="34" charset="0"/>
              </a:rPr>
            </a:br>
            <a:endParaRPr lang="en-US" altLang="de-DE" sz="1400" dirty="0">
              <a:ea typeface="Segoe UI" panose="020B0502040204020203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de-DE" sz="1800" dirty="0">
                <a:ea typeface="Segoe UI" panose="020B0502040204020203" pitchFamily="34" charset="0"/>
              </a:rPr>
              <a:t>Map </a:t>
            </a:r>
            <a:r>
              <a:rPr lang="en-US" altLang="de-DE" sz="180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fields from </a:t>
            </a:r>
            <a:r>
              <a:rPr lang="en-US" altLang="de-DE" sz="1800" dirty="0" err="1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Dataverse</a:t>
            </a:r>
            <a:endParaRPr lang="en-US" altLang="de-DE" sz="1800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de-DE" sz="1800" dirty="0">
                <a:ea typeface="Segoe UI" panose="020B0502040204020203" pitchFamily="34" charset="0"/>
              </a:rPr>
              <a:t>All attributes supported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de-DE" sz="1800" dirty="0">
                <a:ea typeface="Segoe UI" panose="020B0502040204020203" pitchFamily="34" charset="0"/>
              </a:rPr>
              <a:t>Unlimited relationships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de-DE" sz="1800" dirty="0">
                <a:ea typeface="Segoe UI" panose="020B0502040204020203" pitchFamily="34" charset="0"/>
              </a:rPr>
              <a:t>Looping, sorting, filtering,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de-DE" sz="1800" dirty="0">
                <a:ea typeface="Segoe UI" panose="020B0502040204020203" pitchFamily="34" charset="0"/>
              </a:rPr>
              <a:t>…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de-DE" sz="1800" dirty="0">
              <a:ea typeface="Segoe UI" panose="020B0502040204020203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Special </a:t>
            </a:r>
            <a:r>
              <a:rPr lang="de-DE" altLang="de-DE" sz="1800" dirty="0" err="1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features</a:t>
            </a:r>
            <a:r>
              <a:rPr lang="de-DE" altLang="de-DE" sz="180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: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ea typeface="Segoe UI" panose="020B0502040204020203" pitchFamily="34" charset="0"/>
              </a:rPr>
              <a:t>Embed field values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ea typeface="Segoe UI" panose="020B0502040204020203" pitchFamily="34" charset="0"/>
              </a:rPr>
              <a:t>Embed documents  &amp; pictures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ea typeface="Segoe UI" panose="020B0502040204020203" pitchFamily="34" charset="0"/>
              </a:rPr>
              <a:t>Tables &amp; loops for related records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ea typeface="Segoe UI" panose="020B0502040204020203" pitchFamily="34" charset="0"/>
              </a:rPr>
              <a:t>Predefine e-Signature fields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ea typeface="Segoe UI" panose="020B0502040204020203" pitchFamily="34" charset="0"/>
              </a:rPr>
              <a:t>Charts,.…</a:t>
            </a:r>
            <a:endParaRPr lang="en-US" altLang="de-DE" sz="1800" dirty="0">
              <a:ea typeface="Segoe UI" panose="020B05020402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B080E1-E5F2-4019-99A3-C1BD45B26D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97099" y="163854"/>
            <a:ext cx="7929383" cy="5710238"/>
          </a:xfrm>
        </p:spPr>
        <p:txBody>
          <a:bodyPr/>
          <a:lstStyle/>
          <a:p>
            <a:pPr marL="0" indent="0">
              <a:buNone/>
            </a:pPr>
            <a:r>
              <a:rPr lang="de-DE" sz="30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1. DESIGN</a:t>
            </a:r>
            <a:r>
              <a:rPr lang="de-DE" sz="3000" dirty="0">
                <a:solidFill>
                  <a:schemeClr val="tx2"/>
                </a:solidFill>
              </a:rPr>
              <a:t> your templates in Microsoft Word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8F3BE4-440F-4F8E-97F2-067A66FB4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600" y="1394449"/>
            <a:ext cx="7488500" cy="46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0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1B68146D-EB13-46CC-BD57-44C81EFBA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427" y="1264501"/>
            <a:ext cx="6526158" cy="1608206"/>
          </a:xfrm>
          <a:prstGeom prst="rect">
            <a:avLst/>
          </a:prstGeom>
        </p:spPr>
      </p:pic>
      <p:pic>
        <p:nvPicPr>
          <p:cNvPr id="7" name="Inhaltsplatzhalter 6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8156A07A-9D43-428C-B35F-260DC82E04C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7" y="-75428"/>
            <a:ext cx="2413000" cy="2413000"/>
          </a:xfr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F6744C7-C68B-4C3D-BEC2-BF9EF6EAE953}"/>
              </a:ext>
            </a:extLst>
          </p:cNvPr>
          <p:cNvSpPr txBox="1">
            <a:spLocks/>
          </p:cNvSpPr>
          <p:nvPr/>
        </p:nvSpPr>
        <p:spPr>
          <a:xfrm>
            <a:off x="1" y="1854403"/>
            <a:ext cx="3951948" cy="5031080"/>
          </a:xfrm>
          <a:prstGeom prst="rect">
            <a:avLst/>
          </a:prstGeom>
        </p:spPr>
        <p:txBody>
          <a:bodyPr vert="horz" wrap="square" lIns="143428" tIns="89642" rIns="143428" bIns="89642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altLang="de-DE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AT" altLang="de-DE" sz="18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Perform document processes from the Command-Bar:  </a:t>
            </a:r>
          </a:p>
          <a:p>
            <a:pPr marL="791093" lvl="1" indent="-342900">
              <a:buFont typeface="+mj-lt"/>
              <a:buAutoNum type="arabicPeriod"/>
            </a:pPr>
            <a:r>
              <a:rPr lang="de-AT" altLang="de-DE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 </a:t>
            </a:r>
            <a:r>
              <a:rPr lang="de-AT" altLang="de-DE" sz="18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template</a:t>
            </a:r>
            <a:endParaRPr lang="de-AT" altLang="de-DE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91093" lvl="1" indent="-342900">
              <a:buFont typeface="+mj-lt"/>
              <a:buAutoNum type="arabicPeriod"/>
            </a:pPr>
            <a:r>
              <a:rPr lang="de-AT" altLang="de-DE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Define processing</a:t>
            </a:r>
          </a:p>
          <a:p>
            <a:pPr marL="791093" lvl="1" indent="-342900">
              <a:buFont typeface="+mj-lt"/>
              <a:buAutoNum type="arabicPeriod"/>
            </a:pPr>
            <a:r>
              <a:rPr lang="de-AT" altLang="de-DE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Review &amp; edit</a:t>
            </a:r>
            <a:br>
              <a:rPr lang="de-AT" altLang="de-DE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de-AT" altLang="de-DE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0121" indent="-280121"/>
            <a:r>
              <a:rPr lang="de-AT" altLang="de-DE" sz="18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All Processing </a:t>
            </a:r>
            <a:r>
              <a:rPr lang="de-AT" altLang="de-DE" sz="1800" dirty="0" err="1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options</a:t>
            </a:r>
            <a:r>
              <a:rPr lang="de-AT" altLang="de-DE" sz="18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 &amp; </a:t>
            </a:r>
            <a:br>
              <a:rPr lang="de-AT" altLang="de-DE" sz="18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</a:br>
            <a:r>
              <a:rPr lang="de-AT" altLang="de-DE" sz="18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Flow interface</a:t>
            </a:r>
            <a:br>
              <a:rPr lang="de-AT" altLang="de-DE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de-AT" altLang="de-DE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0121" indent="-280121"/>
            <a:r>
              <a:rPr lang="de-AT" altLang="de-DE" sz="18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Single &amp; batch </a:t>
            </a:r>
            <a:r>
              <a:rPr lang="de-AT" altLang="de-DE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record processing</a:t>
            </a:r>
            <a:endParaRPr lang="de-AT" altLang="de-DE" sz="1800" dirty="0">
              <a:solidFill>
                <a:schemeClr val="bg1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marL="280121" indent="-280121"/>
            <a:endParaRPr lang="de-AT" altLang="de-DE" sz="1800" dirty="0">
              <a:solidFill>
                <a:schemeClr val="bg1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marL="280121" indent="-280121"/>
            <a:r>
              <a:rPr lang="de-AT" altLang="de-DE" sz="18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One-Click Actions: </a:t>
            </a:r>
            <a:r>
              <a:rPr lang="de-AT" altLang="de-DE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Predefine your document processes to a single click</a:t>
            </a:r>
            <a:br>
              <a:rPr lang="de-AT" altLang="de-DE" sz="18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</a:br>
            <a:endParaRPr lang="de-AT" altLang="de-DE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Arrow: Right 8">
            <a:extLst>
              <a:ext uri="{FF2B5EF4-FFF2-40B4-BE49-F238E27FC236}">
                <a16:creationId xmlns:a16="http://schemas.microsoft.com/office/drawing/2014/main" id="{3C5FC69E-D21C-419B-9BE6-15ABB520CB19}"/>
              </a:ext>
            </a:extLst>
          </p:cNvPr>
          <p:cNvSpPr/>
          <p:nvPr/>
        </p:nvSpPr>
        <p:spPr>
          <a:xfrm rot="5400000">
            <a:off x="6022521" y="2829251"/>
            <a:ext cx="637686" cy="3673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765">
              <a:latin typeface="Helvetica Light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88684B01-1807-4949-8B59-FEB684153F93}"/>
              </a:ext>
            </a:extLst>
          </p:cNvPr>
          <p:cNvSpPr txBox="1">
            <a:spLocks/>
          </p:cNvSpPr>
          <p:nvPr/>
        </p:nvSpPr>
        <p:spPr>
          <a:xfrm>
            <a:off x="4101981" y="144270"/>
            <a:ext cx="7827948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94C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>
                <a:solidFill>
                  <a:srgbClr val="0077B3"/>
                </a:solidFill>
              </a:rPr>
              <a:t>2. GENERATE &amp; DELIVER </a:t>
            </a:r>
            <a:r>
              <a:rPr lang="de-DE" sz="3000" dirty="0" err="1">
                <a:solidFill>
                  <a:srgbClr val="0077B3"/>
                </a:solidFill>
              </a:rPr>
              <a:t>documents</a:t>
            </a:r>
            <a:r>
              <a:rPr lang="de-DE" sz="3000" dirty="0">
                <a:solidFill>
                  <a:srgbClr val="0077B3"/>
                </a:solidFill>
              </a:rPr>
              <a:t> </a:t>
            </a:r>
            <a:br>
              <a:rPr lang="de-DE" sz="3000" dirty="0">
                <a:solidFill>
                  <a:srgbClr val="0077B3"/>
                </a:solidFill>
              </a:rPr>
            </a:br>
            <a:r>
              <a:rPr lang="de-DE" sz="3000" dirty="0">
                <a:solidFill>
                  <a:srgbClr val="0077B3"/>
                </a:solidFill>
              </a:rPr>
              <a:t>   </a:t>
            </a:r>
            <a:r>
              <a:rPr lang="de-DE" sz="3000" dirty="0" err="1">
                <a:solidFill>
                  <a:srgbClr val="0077B3"/>
                </a:solidFill>
              </a:rPr>
              <a:t>from</a:t>
            </a:r>
            <a:r>
              <a:rPr lang="de-DE" sz="3000" dirty="0">
                <a:solidFill>
                  <a:srgbClr val="0077B3"/>
                </a:solidFill>
              </a:rPr>
              <a:t> Dynamics 365 &amp; Model Driven Apps</a:t>
            </a:r>
          </a:p>
        </p:txBody>
      </p:sp>
      <p:pic>
        <p:nvPicPr>
          <p:cNvPr id="21" name="Grafik 20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0AFEBAE6-1DC7-4C01-8FF3-52D682946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6" y="0"/>
            <a:ext cx="2049554" cy="20495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623EA7E-B35C-47D8-979A-F932F12DE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667" y="2068604"/>
            <a:ext cx="3726305" cy="3348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1F28E1-C727-4B08-BF64-17B80ED92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693" y="2694067"/>
            <a:ext cx="3700759" cy="3348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EE81F38-03DE-4719-9556-A95B17F5C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131" y="3348454"/>
            <a:ext cx="3446611" cy="344204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26" name="Pfeil: nach oben gebogen 25">
            <a:extLst>
              <a:ext uri="{FF2B5EF4-FFF2-40B4-BE49-F238E27FC236}">
                <a16:creationId xmlns:a16="http://schemas.microsoft.com/office/drawing/2014/main" id="{5E2F061C-0734-48E4-A880-2769EE85C474}"/>
              </a:ext>
            </a:extLst>
          </p:cNvPr>
          <p:cNvSpPr/>
          <p:nvPr/>
        </p:nvSpPr>
        <p:spPr>
          <a:xfrm flipH="1" flipV="1">
            <a:off x="5559134" y="1714273"/>
            <a:ext cx="4168185" cy="422471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356A0149-3B0A-4956-B506-814FA45429D5}"/>
              </a:ext>
            </a:extLst>
          </p:cNvPr>
          <p:cNvSpPr/>
          <p:nvPr/>
        </p:nvSpPr>
        <p:spPr>
          <a:xfrm>
            <a:off x="5858819" y="3957789"/>
            <a:ext cx="479830" cy="21985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97C89ED-0CE8-46FC-90EA-7A4C73FD9ABE}"/>
              </a:ext>
            </a:extLst>
          </p:cNvPr>
          <p:cNvSpPr/>
          <p:nvPr/>
        </p:nvSpPr>
        <p:spPr>
          <a:xfrm>
            <a:off x="8435030" y="4786670"/>
            <a:ext cx="479830" cy="21985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8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FEDB24-18B9-4F3D-86DD-26AD7761C1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2154250"/>
            <a:ext cx="3969327" cy="454023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Core Benefits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err="1"/>
              <a:t>Reduced</a:t>
            </a:r>
            <a:r>
              <a:rPr lang="de-DE" sz="1800" dirty="0"/>
              <a:t> </a:t>
            </a:r>
            <a:r>
              <a:rPr lang="de-DE" sz="1800" dirty="0" err="1"/>
              <a:t>user</a:t>
            </a:r>
            <a:r>
              <a:rPr lang="de-DE" sz="1800" dirty="0"/>
              <a:t> </a:t>
            </a:r>
            <a:r>
              <a:rPr lang="de-DE" sz="1800" dirty="0" err="1"/>
              <a:t>workload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err="1"/>
              <a:t>Standardized</a:t>
            </a:r>
            <a:r>
              <a:rPr lang="de-DE" sz="1800" dirty="0"/>
              <a:t> &amp; </a:t>
            </a:r>
            <a:r>
              <a:rPr lang="de-DE" sz="1800" dirty="0" err="1"/>
              <a:t>improved</a:t>
            </a:r>
            <a:r>
              <a:rPr lang="de-DE" sz="1800" dirty="0"/>
              <a:t> </a:t>
            </a:r>
            <a:r>
              <a:rPr lang="de-DE" sz="1800" dirty="0" err="1"/>
              <a:t>customer</a:t>
            </a:r>
            <a:r>
              <a:rPr lang="de-DE" sz="1800" dirty="0"/>
              <a:t> </a:t>
            </a:r>
            <a:r>
              <a:rPr lang="de-DE" sz="1800" dirty="0" err="1"/>
              <a:t>experience</a:t>
            </a:r>
            <a:endParaRPr lang="de-DE" sz="1800" dirty="0"/>
          </a:p>
          <a:p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Triggered by data (100+ options)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err="1"/>
              <a:t>Approval</a:t>
            </a:r>
            <a:r>
              <a:rPr lang="de-DE" sz="1800" dirty="0"/>
              <a:t> (e.g. Quote </a:t>
            </a:r>
            <a:r>
              <a:rPr lang="de-DE" sz="1800" dirty="0" err="1"/>
              <a:t>Active</a:t>
            </a:r>
            <a:r>
              <a:rPr lang="de-DE" sz="18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/>
              <a:t>Lead </a:t>
            </a:r>
            <a:r>
              <a:rPr lang="de-DE" sz="1800" dirty="0" err="1"/>
              <a:t>entry</a:t>
            </a:r>
            <a:br>
              <a:rPr lang="de-DE" sz="1800" dirty="0"/>
            </a:b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err="1"/>
              <a:t>Scheduled</a:t>
            </a:r>
            <a:r>
              <a:rPr lang="de-DE" sz="1800" dirty="0"/>
              <a:t> </a:t>
            </a:r>
            <a:r>
              <a:rPr lang="de-DE" sz="1800" dirty="0" err="1"/>
              <a:t>documents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/>
              <a:t>Weekly/</a:t>
            </a:r>
            <a:r>
              <a:rPr lang="de-DE" sz="1800" dirty="0" err="1"/>
              <a:t>monthly</a:t>
            </a:r>
            <a:r>
              <a:rPr lang="de-DE" sz="1800" dirty="0"/>
              <a:t> </a:t>
            </a:r>
            <a:r>
              <a:rPr lang="de-DE" sz="1800" dirty="0" err="1"/>
              <a:t>reports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err="1"/>
              <a:t>Overdue</a:t>
            </a:r>
            <a:r>
              <a:rPr lang="de-DE" sz="1800" dirty="0"/>
              <a:t> </a:t>
            </a:r>
            <a:r>
              <a:rPr lang="de-DE" sz="1800" dirty="0" err="1"/>
              <a:t>notices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err="1"/>
              <a:t>Approvals</a:t>
            </a:r>
            <a:endParaRPr lang="de-DE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D56C68-3D29-4AD6-A209-CA0B20B5C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3" y="-185750"/>
            <a:ext cx="2340000" cy="2340000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E015061-9149-42E4-90D6-EE6F297FE8F8}"/>
              </a:ext>
            </a:extLst>
          </p:cNvPr>
          <p:cNvSpPr txBox="1">
            <a:spLocks/>
          </p:cNvSpPr>
          <p:nvPr/>
        </p:nvSpPr>
        <p:spPr>
          <a:xfrm>
            <a:off x="4101981" y="144270"/>
            <a:ext cx="7827948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94C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>
                <a:solidFill>
                  <a:schemeClr val="tx2"/>
                </a:solidFill>
              </a:rPr>
              <a:t>3. AUTOMATE </a:t>
            </a:r>
            <a:r>
              <a:rPr lang="de-DE" sz="3000" dirty="0" err="1">
                <a:solidFill>
                  <a:schemeClr val="tx2"/>
                </a:solidFill>
              </a:rPr>
              <a:t>your</a:t>
            </a:r>
            <a:r>
              <a:rPr lang="de-DE" sz="3000" dirty="0">
                <a:solidFill>
                  <a:schemeClr val="tx2"/>
                </a:solidFill>
              </a:rPr>
              <a:t> </a:t>
            </a:r>
            <a:r>
              <a:rPr lang="de-DE" sz="3000" dirty="0" err="1">
                <a:solidFill>
                  <a:schemeClr val="tx2"/>
                </a:solidFill>
              </a:rPr>
              <a:t>documents</a:t>
            </a:r>
            <a:endParaRPr lang="de-DE" sz="3000" dirty="0">
              <a:solidFill>
                <a:schemeClr val="tx2"/>
              </a:solidFill>
            </a:endParaRP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9DF8333C-7CB0-4FF3-894F-A323B678BF74}"/>
              </a:ext>
            </a:extLst>
          </p:cNvPr>
          <p:cNvSpPr/>
          <p:nvPr/>
        </p:nvSpPr>
        <p:spPr>
          <a:xfrm>
            <a:off x="4413044" y="1282449"/>
            <a:ext cx="3596495" cy="351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br>
              <a:rPr lang="de-DE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de-DE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de-DE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DocumentsCorePack</a:t>
            </a:r>
            <a:r>
              <a:rPr lang="de-DE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Connector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</a:t>
            </a: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Send by E-mail,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Print (Local &amp; Cloud)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Sign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(e-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Signature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Save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SharePoint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25+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actions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available</a:t>
            </a: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61C92A5-D7F6-407E-B055-19220B83D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55" y="1431855"/>
            <a:ext cx="1041289" cy="10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7948B52-ECEA-466D-915D-B20A3FAAC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311" y="1134602"/>
            <a:ext cx="972000" cy="972000"/>
          </a:xfrm>
          <a:prstGeom prst="rect">
            <a:avLst/>
          </a:prstGeom>
        </p:spPr>
      </p:pic>
      <p:cxnSp>
        <p:nvCxnSpPr>
          <p:cNvPr id="10" name="Straight Arrow Connector 60">
            <a:extLst>
              <a:ext uri="{FF2B5EF4-FFF2-40B4-BE49-F238E27FC236}">
                <a16:creationId xmlns:a16="http://schemas.microsoft.com/office/drawing/2014/main" id="{FDC8406C-7662-43E3-8A18-1903FEED9DD8}"/>
              </a:ext>
            </a:extLst>
          </p:cNvPr>
          <p:cNvCxnSpPr>
            <a:cxnSpLocks/>
          </p:cNvCxnSpPr>
          <p:nvPr/>
        </p:nvCxnSpPr>
        <p:spPr>
          <a:xfrm flipV="1">
            <a:off x="9140057" y="1132610"/>
            <a:ext cx="965078" cy="187396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66">
            <a:extLst>
              <a:ext uri="{FF2B5EF4-FFF2-40B4-BE49-F238E27FC236}">
                <a16:creationId xmlns:a16="http://schemas.microsoft.com/office/drawing/2014/main" id="{BE7B2E6F-A50D-4B22-A08D-0CE5B718D39E}"/>
              </a:ext>
            </a:extLst>
          </p:cNvPr>
          <p:cNvCxnSpPr>
            <a:cxnSpLocks/>
          </p:cNvCxnSpPr>
          <p:nvPr/>
        </p:nvCxnSpPr>
        <p:spPr>
          <a:xfrm flipV="1">
            <a:off x="9239845" y="1860145"/>
            <a:ext cx="1206328" cy="130622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68">
            <a:extLst>
              <a:ext uri="{FF2B5EF4-FFF2-40B4-BE49-F238E27FC236}">
                <a16:creationId xmlns:a16="http://schemas.microsoft.com/office/drawing/2014/main" id="{84B96149-D546-485D-A689-26E9E97AF0A1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9292457" y="2460387"/>
            <a:ext cx="1547617" cy="83353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71">
            <a:extLst>
              <a:ext uri="{FF2B5EF4-FFF2-40B4-BE49-F238E27FC236}">
                <a16:creationId xmlns:a16="http://schemas.microsoft.com/office/drawing/2014/main" id="{4C832DB7-DC5B-4552-A539-D7DA487A4E00}"/>
              </a:ext>
            </a:extLst>
          </p:cNvPr>
          <p:cNvCxnSpPr>
            <a:cxnSpLocks/>
          </p:cNvCxnSpPr>
          <p:nvPr/>
        </p:nvCxnSpPr>
        <p:spPr>
          <a:xfrm>
            <a:off x="9292457" y="3408227"/>
            <a:ext cx="1840848" cy="2500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3BADE56C-499F-4FD5-A00B-AD7231B19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074" y="1974387"/>
            <a:ext cx="972000" cy="972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CCCF3A9-91BF-417C-B281-548FC37E62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11" y="2949362"/>
            <a:ext cx="900000" cy="90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724605C-A8E0-46CE-B305-FE20660F9C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329" y="3306833"/>
            <a:ext cx="535748" cy="53574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480285E-A9FF-4C29-8CAB-B803A2F7E4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85" y="330360"/>
            <a:ext cx="720000" cy="72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E67B0E4-6541-4DA6-A43A-D31A74EFA0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9702" y="4793321"/>
            <a:ext cx="828000" cy="80796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B763E2A-B5E4-4F09-8973-48654BBA50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2074" y="3855438"/>
            <a:ext cx="828000" cy="81465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04FEE08-D76E-452E-B71F-1FC73DDB07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94914" y="5651785"/>
            <a:ext cx="828000" cy="821212"/>
          </a:xfrm>
          <a:prstGeom prst="rect">
            <a:avLst/>
          </a:prstGeom>
        </p:spPr>
      </p:pic>
      <p:cxnSp>
        <p:nvCxnSpPr>
          <p:cNvPr id="21" name="Straight Arrow Connector 66">
            <a:extLst>
              <a:ext uri="{FF2B5EF4-FFF2-40B4-BE49-F238E27FC236}">
                <a16:creationId xmlns:a16="http://schemas.microsoft.com/office/drawing/2014/main" id="{6D29B4DE-81CC-403A-9C37-C23561EB1A45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9290231" y="3588574"/>
            <a:ext cx="1621843" cy="67418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66">
            <a:extLst>
              <a:ext uri="{FF2B5EF4-FFF2-40B4-BE49-F238E27FC236}">
                <a16:creationId xmlns:a16="http://schemas.microsoft.com/office/drawing/2014/main" id="{4F8F4616-F209-44E1-A17A-386B2A57F258}"/>
              </a:ext>
            </a:extLst>
          </p:cNvPr>
          <p:cNvCxnSpPr>
            <a:cxnSpLocks/>
          </p:cNvCxnSpPr>
          <p:nvPr/>
        </p:nvCxnSpPr>
        <p:spPr>
          <a:xfrm>
            <a:off x="9239845" y="3752783"/>
            <a:ext cx="1466992" cy="136504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60">
            <a:extLst>
              <a:ext uri="{FF2B5EF4-FFF2-40B4-BE49-F238E27FC236}">
                <a16:creationId xmlns:a16="http://schemas.microsoft.com/office/drawing/2014/main" id="{FE548EAC-0D43-49EB-BC5D-869804A5886D}"/>
              </a:ext>
            </a:extLst>
          </p:cNvPr>
          <p:cNvCxnSpPr>
            <a:cxnSpLocks/>
          </p:cNvCxnSpPr>
          <p:nvPr/>
        </p:nvCxnSpPr>
        <p:spPr>
          <a:xfrm>
            <a:off x="9139465" y="3858928"/>
            <a:ext cx="1065458" cy="200154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>
            <a:extLst>
              <a:ext uri="{FF2B5EF4-FFF2-40B4-BE49-F238E27FC236}">
                <a16:creationId xmlns:a16="http://schemas.microsoft.com/office/drawing/2014/main" id="{48F2901B-0733-46FA-BB0D-A5C71AF7BE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12161" y="2938873"/>
            <a:ext cx="580050" cy="54574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C24877E-175A-4538-8EAA-D4EC3B733D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29328" y="3197543"/>
            <a:ext cx="453074" cy="569105"/>
          </a:xfrm>
          <a:prstGeom prst="rect">
            <a:avLst/>
          </a:prstGeom>
        </p:spPr>
      </p:pic>
      <p:sp>
        <p:nvSpPr>
          <p:cNvPr id="26" name="Rectangle 35">
            <a:extLst>
              <a:ext uri="{FF2B5EF4-FFF2-40B4-BE49-F238E27FC236}">
                <a16:creationId xmlns:a16="http://schemas.microsoft.com/office/drawing/2014/main" id="{12C7AB4F-5F45-477A-8584-762C772E23AD}"/>
              </a:ext>
            </a:extLst>
          </p:cNvPr>
          <p:cNvSpPr/>
          <p:nvPr/>
        </p:nvSpPr>
        <p:spPr>
          <a:xfrm>
            <a:off x="4413044" y="5636360"/>
            <a:ext cx="3596495" cy="644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latin typeface="Segoe UI" panose="020B0502040204020203" pitchFamily="34" charset="0"/>
                <a:cs typeface="Segoe UI" panose="020B0502040204020203" pitchFamily="34" charset="0"/>
              </a:rPr>
              <a:t>Power Apps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C6475EBD-B249-4017-B4C9-12E022093E9C}"/>
              </a:ext>
            </a:extLst>
          </p:cNvPr>
          <p:cNvSpPr/>
          <p:nvPr/>
        </p:nvSpPr>
        <p:spPr>
          <a:xfrm>
            <a:off x="4413044" y="4951355"/>
            <a:ext cx="3596495" cy="644400"/>
          </a:xfrm>
          <a:prstGeom prst="rect">
            <a:avLst/>
          </a:prstGeom>
          <a:solidFill>
            <a:srgbClr val="009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latin typeface="Segoe UI" panose="020B0502040204020203" pitchFamily="34" charset="0"/>
                <a:cs typeface="Segoe UI" panose="020B0502040204020203" pitchFamily="34" charset="0"/>
              </a:rPr>
              <a:t>     Power Automate (Flow)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7586C2B1-AEBF-42FF-B8AB-A484665340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17" y="5088706"/>
            <a:ext cx="498554" cy="366666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E3B6527-F298-4151-8B4E-6AC4145602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80" y="5733106"/>
            <a:ext cx="381735" cy="4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4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Benutzerdefiniertes Design">
  <a:themeElements>
    <a:clrScheme name="mscrm-addons.com">
      <a:dk1>
        <a:sysClr val="windowText" lastClr="000000"/>
      </a:dk1>
      <a:lt1>
        <a:srgbClr val="FFFFFF"/>
      </a:lt1>
      <a:dk2>
        <a:srgbClr val="0077B3"/>
      </a:dk2>
      <a:lt2>
        <a:srgbClr val="D1E4EF"/>
      </a:lt2>
      <a:accent1>
        <a:srgbClr val="0077B3"/>
      </a:accent1>
      <a:accent2>
        <a:srgbClr val="4192BD"/>
      </a:accent2>
      <a:accent3>
        <a:srgbClr val="DF7C40"/>
      </a:accent3>
      <a:accent4>
        <a:srgbClr val="F2C144"/>
      </a:accent4>
      <a:accent5>
        <a:srgbClr val="408E47"/>
      </a:accent5>
      <a:accent6>
        <a:srgbClr val="62A39F"/>
      </a:accent6>
      <a:hlink>
        <a:srgbClr val="0077B3"/>
      </a:hlink>
      <a:folHlink>
        <a:srgbClr val="DF7C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0da3cc-0851-4bb5-85fe-3dded4b0862f" xsi:nil="true"/>
    <lcf76f155ced4ddcb4097134ff3c332f xmlns="8cc3e279-b726-4877-9d06-14d96640946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E73262A43E0241A9D81A52D0E8C0E6" ma:contentTypeVersion="15" ma:contentTypeDescription="Ein neues Dokument erstellen." ma:contentTypeScope="" ma:versionID="dbc2a6a4de4c0afd993ef5173e9c8f70">
  <xsd:schema xmlns:xsd="http://www.w3.org/2001/XMLSchema" xmlns:xs="http://www.w3.org/2001/XMLSchema" xmlns:p="http://schemas.microsoft.com/office/2006/metadata/properties" xmlns:ns2="6e0da3cc-0851-4bb5-85fe-3dded4b0862f" xmlns:ns3="8cc3e279-b726-4877-9d06-14d966409464" targetNamespace="http://schemas.microsoft.com/office/2006/metadata/properties" ma:root="true" ma:fieldsID="472ef036ec2d0ca08afbbfe6156e2cbe" ns2:_="" ns3:_="">
    <xsd:import namespace="6e0da3cc-0851-4bb5-85fe-3dded4b0862f"/>
    <xsd:import namespace="8cc3e279-b726-4877-9d06-14d9664094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da3cc-0851-4bb5-85fe-3dded4b086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77fe54a-6a39-46f5-b6e3-a7a9e8d11f0f}" ma:internalName="TaxCatchAll" ma:showField="CatchAllData" ma:web="6e0da3cc-0851-4bb5-85fe-3dded4b086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3e279-b726-4877-9d06-14d966409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84781584-078c-4514-b108-c496ff5c6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EA67AC-B75A-45DF-B5A2-796987FA880F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9e842928-bdfc-4170-bd63-81147f31fbf3"/>
    <ds:schemaRef ds:uri="http://www.w3.org/XML/1998/namespace"/>
    <ds:schemaRef ds:uri="http://schemas.openxmlformats.org/package/2006/metadata/core-properties"/>
    <ds:schemaRef ds:uri="d9861ba6-2afb-4d35-a6a9-b23abfcea1a5"/>
    <ds:schemaRef ds:uri="http://schemas.microsoft.com/office/2006/metadata/properties"/>
    <ds:schemaRef ds:uri="6e0da3cc-0851-4bb5-85fe-3dded4b0862f"/>
    <ds:schemaRef ds:uri="8cc3e279-b726-4877-9d06-14d966409464"/>
  </ds:schemaRefs>
</ds:datastoreItem>
</file>

<file path=customXml/itemProps2.xml><?xml version="1.0" encoding="utf-8"?>
<ds:datastoreItem xmlns:ds="http://schemas.openxmlformats.org/officeDocument/2006/customXml" ds:itemID="{D7AB310B-740C-4928-8EAF-C161E5B613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0da3cc-0851-4bb5-85fe-3dded4b0862f"/>
    <ds:schemaRef ds:uri="8cc3e279-b726-4877-9d06-14d9664094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C29D26-C868-4192-8D46-D2C9DDD605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1709</Words>
  <Application>Microsoft Office PowerPoint</Application>
  <PresentationFormat>Widescreen</PresentationFormat>
  <Paragraphs>330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Candara</vt:lpstr>
      <vt:lpstr>Helvetica Light</vt:lpstr>
      <vt:lpstr>Segoe UI</vt:lpstr>
      <vt:lpstr>Segoe UI Semibold</vt:lpstr>
      <vt:lpstr>Symbol</vt:lpstr>
      <vt:lpstr>Wingdings</vt:lpstr>
      <vt:lpstr>Benutzerdefiniertes Design</vt:lpstr>
      <vt:lpstr>           DocumentsCorePack for Microsoft Dynamics 365 &amp; Power Apps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Obruca</dc:creator>
  <cp:lastModifiedBy>Bianca Codospan</cp:lastModifiedBy>
  <cp:revision>9</cp:revision>
  <dcterms:created xsi:type="dcterms:W3CDTF">2022-03-23T06:29:33Z</dcterms:created>
  <dcterms:modified xsi:type="dcterms:W3CDTF">2023-02-09T10:37:06Z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0x010100DDE73262A43E0241A9D81A52D0E8C0E6</vt:lpwstr>
  </property>
</Properties>
</file>