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4"/>
  </p:sldMasterIdLst>
  <p:notesMasterIdLst>
    <p:notesMasterId r:id="rId18"/>
  </p:notesMasterIdLst>
  <p:sldIdLst>
    <p:sldId id="282" r:id="rId5"/>
    <p:sldId id="265" r:id="rId6"/>
    <p:sldId id="1866" r:id="rId7"/>
    <p:sldId id="1877" r:id="rId8"/>
    <p:sldId id="317" r:id="rId9"/>
    <p:sldId id="316" r:id="rId10"/>
    <p:sldId id="1878" r:id="rId11"/>
    <p:sldId id="274" r:id="rId12"/>
    <p:sldId id="1865" r:id="rId13"/>
    <p:sldId id="1862" r:id="rId14"/>
    <p:sldId id="1879" r:id="rId15"/>
    <p:sldId id="262" r:id="rId16"/>
    <p:sldId id="259"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703E37E9-7424-407C-B54A-486DBBFA9BF4}">
          <p14:sldIdLst>
            <p14:sldId id="282"/>
            <p14:sldId id="265"/>
            <p14:sldId id="1866"/>
            <p14:sldId id="1877"/>
            <p14:sldId id="317"/>
            <p14:sldId id="316"/>
            <p14:sldId id="1878"/>
            <p14:sldId id="274"/>
            <p14:sldId id="1865"/>
            <p14:sldId id="1862"/>
            <p14:sldId id="1879"/>
            <p14:sldId id="262"/>
            <p14:sldId id="25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A5F5"/>
    <a:srgbClr val="0077B3"/>
    <a:srgbClr val="0094C2"/>
    <a:srgbClr val="70AD47"/>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ED5C65-6FA5-489A-8062-2E31BFECBC64}" v="4" dt="2023-02-09T11:20:39.427"/>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09" autoAdjust="0"/>
    <p:restoredTop sz="95097" autoAdjust="0"/>
  </p:normalViewPr>
  <p:slideViewPr>
    <p:cSldViewPr snapToGrid="0">
      <p:cViewPr varScale="1">
        <p:scale>
          <a:sx n="109" d="100"/>
          <a:sy n="109" d="100"/>
        </p:scale>
        <p:origin x="168" y="96"/>
      </p:cViewPr>
      <p:guideLst/>
    </p:cSldViewPr>
  </p:slideViewPr>
  <p:outlineViewPr>
    <p:cViewPr>
      <p:scale>
        <a:sx n="33" d="100"/>
        <a:sy n="33" d="100"/>
      </p:scale>
      <p:origin x="0" y="-6300"/>
    </p:cViewPr>
  </p:outlineViewPr>
  <p:notesTextViewPr>
    <p:cViewPr>
      <p:scale>
        <a:sx n="1" d="1"/>
        <a:sy n="1" d="1"/>
      </p:scale>
      <p:origin x="0" y="0"/>
    </p:cViewPr>
  </p:notesTextViewPr>
  <p:sorterViewPr>
    <p:cViewPr>
      <p:scale>
        <a:sx n="200" d="100"/>
        <a:sy n="200" d="100"/>
      </p:scale>
      <p:origin x="0" y="0"/>
    </p:cViewPr>
  </p:sorter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anca Codospan" userId="8aed02910f06be16" providerId="LiveId" clId="{6246FC62-921D-45F1-AE43-D5FF557885B1}"/>
    <pc:docChg chg="undo custSel modSld">
      <pc:chgData name="Bianca Codospan" userId="8aed02910f06be16" providerId="LiveId" clId="{6246FC62-921D-45F1-AE43-D5FF557885B1}" dt="2023-02-09T11:32:58.979" v="32"/>
      <pc:docMkLst>
        <pc:docMk/>
      </pc:docMkLst>
      <pc:sldChg chg="addSp delSp modSp mod">
        <pc:chgData name="Bianca Codospan" userId="8aed02910f06be16" providerId="LiveId" clId="{6246FC62-921D-45F1-AE43-D5FF557885B1}" dt="2023-02-09T11:32:58.979" v="32"/>
        <pc:sldMkLst>
          <pc:docMk/>
          <pc:sldMk cId="4265139163" sldId="1862"/>
        </pc:sldMkLst>
        <pc:spChg chg="add del mod">
          <ac:chgData name="Bianca Codospan" userId="8aed02910f06be16" providerId="LiveId" clId="{6246FC62-921D-45F1-AE43-D5FF557885B1}" dt="2023-02-09T11:32:50.018" v="31" actId="22"/>
          <ac:spMkLst>
            <pc:docMk/>
            <pc:sldMk cId="4265139163" sldId="1862"/>
            <ac:spMk id="6" creationId="{FA388730-436B-68DB-B9D9-1E8A20C48937}"/>
          </ac:spMkLst>
        </pc:spChg>
        <pc:spChg chg="add mod">
          <ac:chgData name="Bianca Codospan" userId="8aed02910f06be16" providerId="LiveId" clId="{6246FC62-921D-45F1-AE43-D5FF557885B1}" dt="2023-02-09T11:32:58.979" v="32"/>
          <ac:spMkLst>
            <pc:docMk/>
            <pc:sldMk cId="4265139163" sldId="1862"/>
            <ac:spMk id="7" creationId="{B58CC807-AA05-21A5-F616-9BB135CA9ECC}"/>
          </ac:spMkLst>
        </pc:spChg>
        <pc:picChg chg="mod">
          <ac:chgData name="Bianca Codospan" userId="8aed02910f06be16" providerId="LiveId" clId="{6246FC62-921D-45F1-AE43-D5FF557885B1}" dt="2023-02-09T11:31:50.774" v="27" actId="1036"/>
          <ac:picMkLst>
            <pc:docMk/>
            <pc:sldMk cId="4265139163" sldId="1862"/>
            <ac:picMk id="4" creationId="{C60F4C20-073E-3520-63FF-66B9D7C2EF83}"/>
          </ac:picMkLst>
        </pc:picChg>
        <pc:picChg chg="mod">
          <ac:chgData name="Bianca Codospan" userId="8aed02910f06be16" providerId="LiveId" clId="{6246FC62-921D-45F1-AE43-D5FF557885B1}" dt="2023-02-09T11:31:46.168" v="25" actId="1036"/>
          <ac:picMkLst>
            <pc:docMk/>
            <pc:sldMk cId="4265139163" sldId="1862"/>
            <ac:picMk id="9" creationId="{0C28089A-5BB2-C5FF-52F5-B9862704F495}"/>
          </ac:picMkLst>
        </pc:picChg>
        <pc:picChg chg="mod">
          <ac:chgData name="Bianca Codospan" userId="8aed02910f06be16" providerId="LiveId" clId="{6246FC62-921D-45F1-AE43-D5FF557885B1}" dt="2023-02-09T11:31:37.860" v="7" actId="1035"/>
          <ac:picMkLst>
            <pc:docMk/>
            <pc:sldMk cId="4265139163" sldId="1862"/>
            <ac:picMk id="14" creationId="{B7D909F5-A3FD-BFC1-7FC1-112AB3215A1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C31659-88C9-4A78-A9BF-664BF9FF69E1}" type="datetimeFigureOut">
              <a:rPr lang="de-DE" smtClean="0"/>
              <a:t>09.02.2023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64592C-C617-4D01-AA62-28706CEA482C}" type="slidenum">
              <a:rPr lang="de-DE" smtClean="0"/>
              <a:t>‹#›</a:t>
            </a:fld>
            <a:endParaRPr lang="de-DE"/>
          </a:p>
        </p:txBody>
      </p:sp>
    </p:spTree>
    <p:extLst>
      <p:ext uri="{BB962C8B-B14F-4D97-AF65-F5344CB8AC3E}">
        <p14:creationId xmlns:p14="http://schemas.microsoft.com/office/powerpoint/2010/main" val="2699646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 </a:t>
            </a:r>
            <a:r>
              <a:rPr lang="de-DE" dirty="0" err="1"/>
              <a:t>lot</a:t>
            </a:r>
            <a:r>
              <a:rPr lang="de-DE" dirty="0"/>
              <a:t> </a:t>
            </a:r>
            <a:r>
              <a:rPr lang="de-DE" dirty="0" err="1"/>
              <a:t>of</a:t>
            </a:r>
            <a:r>
              <a:rPr lang="de-DE" dirty="0"/>
              <a:t> </a:t>
            </a:r>
            <a:r>
              <a:rPr lang="de-DE" dirty="0" err="1"/>
              <a:t>document</a:t>
            </a:r>
            <a:r>
              <a:rPr lang="de-DE" dirty="0"/>
              <a:t> s- </a:t>
            </a:r>
            <a:r>
              <a:rPr lang="de-DE" dirty="0" err="1"/>
              <a:t>it</a:t>
            </a:r>
            <a:r>
              <a:rPr lang="de-DE" dirty="0"/>
              <a:t> </a:t>
            </a:r>
            <a:r>
              <a:rPr lang="de-DE" dirty="0" err="1"/>
              <a:t>has</a:t>
            </a:r>
            <a:r>
              <a:rPr lang="de-DE" dirty="0"/>
              <a:t> </a:t>
            </a:r>
            <a:r>
              <a:rPr lang="de-DE" dirty="0" err="1"/>
              <a:t>to</a:t>
            </a:r>
            <a:r>
              <a:rPr lang="de-DE" dirty="0"/>
              <a:t> </a:t>
            </a:r>
            <a:r>
              <a:rPr lang="de-DE" dirty="0" err="1"/>
              <a:t>be</a:t>
            </a:r>
            <a:r>
              <a:rPr lang="de-DE" dirty="0"/>
              <a:t> simple. – non </a:t>
            </a:r>
            <a:r>
              <a:rPr lang="de-DE" dirty="0" err="1"/>
              <a:t>manual</a:t>
            </a:r>
            <a:endParaRPr lang="de-DE" dirty="0"/>
          </a:p>
          <a:p>
            <a:r>
              <a:rPr lang="de-DE" dirty="0" err="1"/>
              <a:t>Donations</a:t>
            </a:r>
            <a:r>
              <a:rPr lang="de-DE" dirty="0"/>
              <a:t>, </a:t>
            </a:r>
            <a:r>
              <a:rPr lang="de-DE" dirty="0" err="1"/>
              <a:t>PowerApps</a:t>
            </a:r>
            <a:r>
              <a:rPr lang="de-DE" dirty="0"/>
              <a:t> Portal </a:t>
            </a:r>
            <a:r>
              <a:rPr lang="de-DE" dirty="0" err="1"/>
              <a:t>integrations</a:t>
            </a:r>
            <a:endParaRPr lang="de-DE" dirty="0"/>
          </a:p>
        </p:txBody>
      </p:sp>
      <p:sp>
        <p:nvSpPr>
          <p:cNvPr id="4" name="Foliennummernplatzhalter 3"/>
          <p:cNvSpPr>
            <a:spLocks noGrp="1"/>
          </p:cNvSpPr>
          <p:nvPr>
            <p:ph type="sldNum" sz="quarter" idx="5"/>
          </p:nvPr>
        </p:nvSpPr>
        <p:spPr/>
        <p:txBody>
          <a:bodyPr/>
          <a:lstStyle/>
          <a:p>
            <a:fld id="{3464592C-C617-4D01-AA62-28706CEA482C}" type="slidenum">
              <a:rPr lang="de-DE" smtClean="0"/>
              <a:t>2</a:t>
            </a:fld>
            <a:endParaRPr lang="de-DE"/>
          </a:p>
        </p:txBody>
      </p:sp>
    </p:spTree>
    <p:extLst>
      <p:ext uri="{BB962C8B-B14F-4D97-AF65-F5344CB8AC3E}">
        <p14:creationId xmlns:p14="http://schemas.microsoft.com/office/powerpoint/2010/main" val="2319148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 </a:t>
            </a:r>
            <a:r>
              <a:rPr lang="de-DE" dirty="0" err="1"/>
              <a:t>lot</a:t>
            </a:r>
            <a:r>
              <a:rPr lang="de-DE" dirty="0"/>
              <a:t> </a:t>
            </a:r>
            <a:r>
              <a:rPr lang="de-DE" dirty="0" err="1"/>
              <a:t>of</a:t>
            </a:r>
            <a:r>
              <a:rPr lang="de-DE" dirty="0"/>
              <a:t> </a:t>
            </a:r>
            <a:r>
              <a:rPr lang="de-DE" dirty="0" err="1"/>
              <a:t>document</a:t>
            </a:r>
            <a:r>
              <a:rPr lang="de-DE" dirty="0"/>
              <a:t> s- </a:t>
            </a:r>
            <a:r>
              <a:rPr lang="de-DE" dirty="0" err="1"/>
              <a:t>it</a:t>
            </a:r>
            <a:r>
              <a:rPr lang="de-DE" dirty="0"/>
              <a:t> </a:t>
            </a:r>
            <a:r>
              <a:rPr lang="de-DE" dirty="0" err="1"/>
              <a:t>has</a:t>
            </a:r>
            <a:r>
              <a:rPr lang="de-DE" dirty="0"/>
              <a:t> </a:t>
            </a:r>
            <a:r>
              <a:rPr lang="de-DE" dirty="0" err="1"/>
              <a:t>to</a:t>
            </a:r>
            <a:r>
              <a:rPr lang="de-DE" dirty="0"/>
              <a:t> </a:t>
            </a:r>
            <a:r>
              <a:rPr lang="de-DE" dirty="0" err="1"/>
              <a:t>be</a:t>
            </a:r>
            <a:r>
              <a:rPr lang="de-DE" dirty="0"/>
              <a:t> simple. – non </a:t>
            </a:r>
            <a:r>
              <a:rPr lang="de-DE" dirty="0" err="1"/>
              <a:t>manual</a:t>
            </a:r>
            <a:endParaRPr lang="de-DE" dirty="0"/>
          </a:p>
          <a:p>
            <a:r>
              <a:rPr lang="de-DE" dirty="0" err="1"/>
              <a:t>Donations</a:t>
            </a:r>
            <a:r>
              <a:rPr lang="de-DE" dirty="0"/>
              <a:t>, </a:t>
            </a:r>
            <a:r>
              <a:rPr lang="de-DE" dirty="0" err="1"/>
              <a:t>PowerApps</a:t>
            </a:r>
            <a:r>
              <a:rPr lang="de-DE" dirty="0"/>
              <a:t> Portal </a:t>
            </a:r>
            <a:r>
              <a:rPr lang="de-DE" dirty="0" err="1"/>
              <a:t>integrations</a:t>
            </a:r>
            <a:endParaRPr lang="de-DE" dirty="0"/>
          </a:p>
        </p:txBody>
      </p:sp>
      <p:sp>
        <p:nvSpPr>
          <p:cNvPr id="4" name="Foliennummernplatzhalter 3"/>
          <p:cNvSpPr>
            <a:spLocks noGrp="1"/>
          </p:cNvSpPr>
          <p:nvPr>
            <p:ph type="sldNum" sz="quarter" idx="5"/>
          </p:nvPr>
        </p:nvSpPr>
        <p:spPr/>
        <p:txBody>
          <a:bodyPr/>
          <a:lstStyle/>
          <a:p>
            <a:fld id="{3464592C-C617-4D01-AA62-28706CEA482C}" type="slidenum">
              <a:rPr lang="de-DE" smtClean="0"/>
              <a:t>3</a:t>
            </a:fld>
            <a:endParaRPr lang="de-DE"/>
          </a:p>
        </p:txBody>
      </p:sp>
    </p:spTree>
    <p:extLst>
      <p:ext uri="{BB962C8B-B14F-4D97-AF65-F5344CB8AC3E}">
        <p14:creationId xmlns:p14="http://schemas.microsoft.com/office/powerpoint/2010/main" val="3952358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a:t>Another business problem we are providing a solution for is: Tracking of phone calls. One huge value of a CRM system is that all customer interaction is stored and can be reviewed in order to decide whats best next. </a:t>
            </a:r>
          </a:p>
          <a:p>
            <a:r>
              <a:rPr lang="de-AT"/>
              <a:t>Unfortunately its quite a lot of clicks to e.g. Store a phone call (create, enter data, lookup contact/lead, regarding etc. ) </a:t>
            </a:r>
          </a:p>
          <a:p>
            <a:r>
              <a:rPr lang="de-AT"/>
              <a:t>Dialing: provide a simple methdo of initiating phone calls with contacts. </a:t>
            </a:r>
          </a:p>
          <a:p>
            <a:r>
              <a:rPr lang="de-AT"/>
              <a:t>Power-dialing – telemarketing/inside sales teams etc.</a:t>
            </a:r>
          </a:p>
          <a:p>
            <a:endParaRPr lang="de-AT"/>
          </a:p>
          <a:p>
            <a:r>
              <a:rPr lang="de-AT"/>
              <a:t>So we aim to rpovide a single interface to many phone systems. On the right you can see some of the supported vendors. (old fashioned systems but, likewise to the market, we are seeing more demand for support of VOIP based systems like Skype for business or Ringcentral)</a:t>
            </a:r>
          </a:p>
        </p:txBody>
      </p:sp>
      <p:sp>
        <p:nvSpPr>
          <p:cNvPr id="4" name="Slide Number Placeholder 3"/>
          <p:cNvSpPr>
            <a:spLocks noGrp="1"/>
          </p:cNvSpPr>
          <p:nvPr>
            <p:ph type="sldNum" sz="quarter" idx="10"/>
          </p:nvPr>
        </p:nvSpPr>
        <p:spPr/>
        <p:txBody>
          <a:bodyPr/>
          <a:lstStyle/>
          <a:p>
            <a:fld id="{D68A1842-FDB5-498F-9EE7-E8FB8FA9D7D4}" type="slidenum">
              <a:rPr lang="de-AT" smtClean="0"/>
              <a:t>4</a:t>
            </a:fld>
            <a:endParaRPr lang="de-AT"/>
          </a:p>
        </p:txBody>
      </p:sp>
    </p:spTree>
    <p:extLst>
      <p:ext uri="{BB962C8B-B14F-4D97-AF65-F5344CB8AC3E}">
        <p14:creationId xmlns:p14="http://schemas.microsoft.com/office/powerpoint/2010/main" val="4055654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68A1842-FDB5-498F-9EE7-E8FB8FA9D7D4}" type="slidenum">
              <a:rPr lang="de-AT" smtClean="0"/>
              <a:t>5</a:t>
            </a:fld>
            <a:endParaRPr lang="de-AT"/>
          </a:p>
        </p:txBody>
      </p:sp>
    </p:spTree>
    <p:extLst>
      <p:ext uri="{BB962C8B-B14F-4D97-AF65-F5344CB8AC3E}">
        <p14:creationId xmlns:p14="http://schemas.microsoft.com/office/powerpoint/2010/main" val="559553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68A1842-FDB5-498F-9EE7-E8FB8FA9D7D4}" type="slidenum">
              <a:rPr lang="de-AT" smtClean="0"/>
              <a:t>6</a:t>
            </a:fld>
            <a:endParaRPr lang="de-AT"/>
          </a:p>
        </p:txBody>
      </p:sp>
    </p:spTree>
    <p:extLst>
      <p:ext uri="{BB962C8B-B14F-4D97-AF65-F5344CB8AC3E}">
        <p14:creationId xmlns:p14="http://schemas.microsoft.com/office/powerpoint/2010/main" val="4101271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68A1842-FDB5-498F-9EE7-E8FB8FA9D7D4}" type="slidenum">
              <a:rPr lang="de-AT" smtClean="0"/>
              <a:t>7</a:t>
            </a:fld>
            <a:endParaRPr lang="de-AT"/>
          </a:p>
        </p:txBody>
      </p:sp>
    </p:spTree>
    <p:extLst>
      <p:ext uri="{BB962C8B-B14F-4D97-AF65-F5344CB8AC3E}">
        <p14:creationId xmlns:p14="http://schemas.microsoft.com/office/powerpoint/2010/main" val="4016158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464592C-C617-4D01-AA62-28706CEA482C}" type="slidenum">
              <a:rPr lang="de-DE" smtClean="0"/>
              <a:t>13</a:t>
            </a:fld>
            <a:endParaRPr lang="de-DE"/>
          </a:p>
        </p:txBody>
      </p:sp>
    </p:spTree>
    <p:extLst>
      <p:ext uri="{BB962C8B-B14F-4D97-AF65-F5344CB8AC3E}">
        <p14:creationId xmlns:p14="http://schemas.microsoft.com/office/powerpoint/2010/main" val="17234365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A3D7FC8-9008-4354-B9E2-D8FB44CF7FF5}"/>
              </a:ext>
            </a:extLst>
          </p:cNvPr>
          <p:cNvSpPr/>
          <p:nvPr userDrawn="1"/>
        </p:nvSpPr>
        <p:spPr>
          <a:xfrm>
            <a:off x="9227127" y="0"/>
            <a:ext cx="2964873" cy="6982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ntertitel 2">
            <a:extLst>
              <a:ext uri="{FF2B5EF4-FFF2-40B4-BE49-F238E27FC236}">
                <a16:creationId xmlns:a16="http://schemas.microsoft.com/office/drawing/2014/main" id="{2EDFF0D1-8A64-4794-9149-E5491696AA1F}"/>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solidFill>
                  <a:schemeClr val="accent1"/>
                </a:solidFill>
                <a:latin typeface="Segoe UI Semibold" panose="020B0702040204020203" pitchFamily="34" charset="0"/>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Cover </a:t>
            </a:r>
            <a:r>
              <a:rPr lang="de-DE" dirty="0" err="1"/>
              <a:t>Subtitle</a:t>
            </a:r>
            <a:endParaRPr lang="en-US" dirty="0"/>
          </a:p>
        </p:txBody>
      </p:sp>
      <p:sp>
        <p:nvSpPr>
          <p:cNvPr id="7" name="Titel 1">
            <a:extLst>
              <a:ext uri="{FF2B5EF4-FFF2-40B4-BE49-F238E27FC236}">
                <a16:creationId xmlns:a16="http://schemas.microsoft.com/office/drawing/2014/main" id="{A1B9D11F-7844-4170-93AA-25AB84B6E2A4}"/>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a:solidFill>
                  <a:schemeClr val="accent1"/>
                </a:solidFill>
                <a:latin typeface="Segoe UI Semibold" panose="020B0702040204020203" pitchFamily="34" charset="0"/>
                <a:cs typeface="Segoe UI Semibold" panose="020B0702040204020203" pitchFamily="34" charset="0"/>
              </a:defRPr>
            </a:lvl1pPr>
          </a:lstStyle>
          <a:p>
            <a:r>
              <a:rPr lang="de-DE" dirty="0"/>
              <a:t>Cover Title</a:t>
            </a:r>
            <a:endParaRPr lang="en-US" dirty="0"/>
          </a:p>
        </p:txBody>
      </p:sp>
      <p:pic>
        <p:nvPicPr>
          <p:cNvPr id="3" name="Picture 2" descr="A picture containing drawing, food&#10;&#10;Description automatically generated">
            <a:extLst>
              <a:ext uri="{FF2B5EF4-FFF2-40B4-BE49-F238E27FC236}">
                <a16:creationId xmlns:a16="http://schemas.microsoft.com/office/drawing/2014/main" id="{5CDDF294-A51E-3845-E14D-B441A54075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4591" y="698269"/>
            <a:ext cx="3474089" cy="1257860"/>
          </a:xfrm>
          <a:prstGeom prst="rect">
            <a:avLst/>
          </a:prstGeom>
        </p:spPr>
      </p:pic>
      <p:pic>
        <p:nvPicPr>
          <p:cNvPr id="9" name="Grafik 4">
            <a:extLst>
              <a:ext uri="{FF2B5EF4-FFF2-40B4-BE49-F238E27FC236}">
                <a16:creationId xmlns:a16="http://schemas.microsoft.com/office/drawing/2014/main" id="{57BEDEAC-D900-10F3-2087-4AE8661774F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3646" y="698269"/>
            <a:ext cx="5658087" cy="1257860"/>
          </a:xfrm>
          <a:prstGeom prst="rect">
            <a:avLst/>
          </a:prstGeom>
        </p:spPr>
      </p:pic>
    </p:spTree>
    <p:extLst>
      <p:ext uri="{BB962C8B-B14F-4D97-AF65-F5344CB8AC3E}">
        <p14:creationId xmlns:p14="http://schemas.microsoft.com/office/powerpoint/2010/main" val="1040521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3" name="Inhaltsplatzhalter 10">
            <a:extLst>
              <a:ext uri="{FF2B5EF4-FFF2-40B4-BE49-F238E27FC236}">
                <a16:creationId xmlns:a16="http://schemas.microsoft.com/office/drawing/2014/main" id="{D97386D3-5CEB-45E9-8C3B-8E9482B04633}"/>
              </a:ext>
            </a:extLst>
          </p:cNvPr>
          <p:cNvSpPr>
            <a:spLocks noGrp="1"/>
          </p:cNvSpPr>
          <p:nvPr>
            <p:ph sz="quarter" idx="15"/>
          </p:nvPr>
        </p:nvSpPr>
        <p:spPr>
          <a:xfrm>
            <a:off x="6318249" y="1534219"/>
            <a:ext cx="5376371" cy="3922713"/>
          </a:xfrm>
          <a:prstGeom prst="rect">
            <a:avLst/>
          </a:prstGeom>
        </p:spPr>
        <p:txBody>
          <a:bodyPr/>
          <a:lstStyle>
            <a:lvl1pPr marL="228600" indent="-228600">
              <a:buFont typeface="Wingdings" panose="05000000000000000000" pitchFamily="2" charset="2"/>
              <a:buChar char="§"/>
              <a:defRPr>
                <a:latin typeface="Segoe UI" panose="020B0502040204020203" pitchFamily="34" charset="0"/>
                <a:cs typeface="Segoe UI" panose="020B0502040204020203" pitchFamily="34" charset="0"/>
              </a:defRPr>
            </a:lvl1pPr>
            <a:lvl2pPr marL="685800" indent="-228600">
              <a:buFont typeface="Symbol" panose="05050102010706020507" pitchFamily="18" charset="2"/>
              <a:buChar char="-"/>
              <a:defRPr>
                <a:latin typeface="Segoe UI" panose="020B0502040204020203" pitchFamily="34" charset="0"/>
                <a:cs typeface="Segoe UI" panose="020B0502040204020203" pitchFamily="34" charset="0"/>
              </a:defRPr>
            </a:lvl2pPr>
            <a:lvl3pPr marL="1143000" indent="-228600">
              <a:buFont typeface="Symbol" panose="05050102010706020507" pitchFamily="18" charset="2"/>
              <a:buChar char="-"/>
              <a:defRPr>
                <a:latin typeface="Segoe UI" panose="020B0502040204020203" pitchFamily="34" charset="0"/>
                <a:cs typeface="Segoe UI" panose="020B0502040204020203" pitchFamily="34" charset="0"/>
              </a:defRPr>
            </a:lvl3pPr>
            <a:lvl4pPr marL="1600200" indent="-228600">
              <a:buFont typeface="Symbol" panose="05050102010706020507" pitchFamily="18" charset="2"/>
              <a:buChar char="-"/>
              <a:defRPr>
                <a:latin typeface="Segoe UI" panose="020B0502040204020203" pitchFamily="34" charset="0"/>
                <a:cs typeface="Segoe UI" panose="020B0502040204020203" pitchFamily="34" charset="0"/>
              </a:defRPr>
            </a:lvl4pPr>
            <a:lvl5pPr marL="2057400" indent="-228600">
              <a:buFont typeface="Symbol" panose="05050102010706020507" pitchFamily="18" charset="2"/>
              <a:buChar char="-"/>
              <a:defRPr>
                <a:latin typeface="Segoe UI" panose="020B0502040204020203" pitchFamily="34" charset="0"/>
                <a:cs typeface="Segoe UI" panose="020B0502040204020203"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4" name="Inhaltsplatzhalter 10">
            <a:extLst>
              <a:ext uri="{FF2B5EF4-FFF2-40B4-BE49-F238E27FC236}">
                <a16:creationId xmlns:a16="http://schemas.microsoft.com/office/drawing/2014/main" id="{6368CF8F-7B71-40A0-B7F7-7DD595232201}"/>
              </a:ext>
            </a:extLst>
          </p:cNvPr>
          <p:cNvSpPr>
            <a:spLocks noGrp="1"/>
          </p:cNvSpPr>
          <p:nvPr>
            <p:ph sz="quarter" idx="16"/>
          </p:nvPr>
        </p:nvSpPr>
        <p:spPr>
          <a:xfrm>
            <a:off x="497379" y="1534219"/>
            <a:ext cx="5376371" cy="3922713"/>
          </a:xfrm>
          <a:prstGeom prst="rect">
            <a:avLst/>
          </a:prstGeom>
        </p:spPr>
        <p:txBody>
          <a:bodyPr/>
          <a:lstStyle>
            <a:lvl1pPr marL="228600" indent="-228600">
              <a:buFont typeface="Wingdings" panose="05000000000000000000" pitchFamily="2" charset="2"/>
              <a:buChar char="§"/>
              <a:defRPr>
                <a:latin typeface="Segoe UI" panose="020B0502040204020203" pitchFamily="34" charset="0"/>
                <a:cs typeface="Segoe UI" panose="020B0502040204020203" pitchFamily="34" charset="0"/>
              </a:defRPr>
            </a:lvl1pPr>
            <a:lvl2pPr marL="685800" indent="-228600">
              <a:buFont typeface="Symbol" panose="05050102010706020507" pitchFamily="18" charset="2"/>
              <a:buChar char="-"/>
              <a:defRPr>
                <a:latin typeface="Segoe UI" panose="020B0502040204020203" pitchFamily="34" charset="0"/>
                <a:cs typeface="Segoe UI" panose="020B0502040204020203" pitchFamily="34" charset="0"/>
              </a:defRPr>
            </a:lvl2pPr>
            <a:lvl3pPr marL="1143000" indent="-228600">
              <a:buFont typeface="Symbol" panose="05050102010706020507" pitchFamily="18" charset="2"/>
              <a:buChar char="-"/>
              <a:defRPr>
                <a:latin typeface="Segoe UI" panose="020B0502040204020203" pitchFamily="34" charset="0"/>
                <a:cs typeface="Segoe UI" panose="020B0502040204020203" pitchFamily="34" charset="0"/>
              </a:defRPr>
            </a:lvl3pPr>
            <a:lvl4pPr marL="1600200" indent="-228600">
              <a:buFont typeface="Symbol" panose="05050102010706020507" pitchFamily="18" charset="2"/>
              <a:buChar char="-"/>
              <a:defRPr>
                <a:latin typeface="Segoe UI" panose="020B0502040204020203" pitchFamily="34" charset="0"/>
                <a:cs typeface="Segoe UI" panose="020B0502040204020203" pitchFamily="34" charset="0"/>
              </a:defRPr>
            </a:lvl4pPr>
            <a:lvl5pPr marL="2057400" indent="-228600">
              <a:buFont typeface="Symbol" panose="05050102010706020507" pitchFamily="18" charset="2"/>
              <a:buChar char="-"/>
              <a:defRPr>
                <a:latin typeface="Segoe UI" panose="020B0502040204020203" pitchFamily="34" charset="0"/>
                <a:cs typeface="Segoe UI" panose="020B0502040204020203"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5" name="Inhaltsplatzhalter 10">
            <a:extLst>
              <a:ext uri="{FF2B5EF4-FFF2-40B4-BE49-F238E27FC236}">
                <a16:creationId xmlns:a16="http://schemas.microsoft.com/office/drawing/2014/main" id="{BBEF5A6E-3AEC-480C-B705-6E08670EDB0E}"/>
              </a:ext>
            </a:extLst>
          </p:cNvPr>
          <p:cNvSpPr>
            <a:spLocks noGrp="1"/>
          </p:cNvSpPr>
          <p:nvPr>
            <p:ph sz="quarter" idx="19"/>
          </p:nvPr>
        </p:nvSpPr>
        <p:spPr>
          <a:xfrm>
            <a:off x="497379" y="5626776"/>
            <a:ext cx="11197242" cy="545745"/>
          </a:xfrm>
          <a:prstGeom prst="rect">
            <a:avLst/>
          </a:prstGeom>
        </p:spPr>
        <p:txBody>
          <a:bodyPr>
            <a:noAutofit/>
          </a:bodyPr>
          <a:lstStyle>
            <a:lvl1pPr marL="0" indent="0">
              <a:buNone/>
              <a:defRPr sz="1400">
                <a:latin typeface="Segoe UI" panose="020B0502040204020203" pitchFamily="34" charset="0"/>
                <a:cs typeface="Segoe UI" panose="020B0502040204020203" pitchFamily="34" charset="0"/>
              </a:defRPr>
            </a:lvl1pPr>
            <a:lvl2pPr>
              <a:defRPr sz="1400"/>
            </a:lvl2pPr>
            <a:lvl3pPr>
              <a:defRPr sz="1200"/>
            </a:lvl3pPr>
            <a:lvl4pPr>
              <a:defRPr sz="1100"/>
            </a:lvl4pPr>
            <a:lvl5pPr>
              <a:defRPr sz="1100"/>
            </a:lvl5pPr>
          </a:lstStyle>
          <a:p>
            <a:pPr lvl="0"/>
            <a:endParaRPr lang="en-US" dirty="0"/>
          </a:p>
        </p:txBody>
      </p:sp>
      <p:sp>
        <p:nvSpPr>
          <p:cNvPr id="5" name="Inhaltsplatzhalter 10">
            <a:extLst>
              <a:ext uri="{FF2B5EF4-FFF2-40B4-BE49-F238E27FC236}">
                <a16:creationId xmlns:a16="http://schemas.microsoft.com/office/drawing/2014/main" id="{CDCB094C-4D62-4D15-8047-FF978AA95A61}"/>
              </a:ext>
            </a:extLst>
          </p:cNvPr>
          <p:cNvSpPr>
            <a:spLocks noGrp="1"/>
          </p:cNvSpPr>
          <p:nvPr>
            <p:ph sz="quarter" idx="20" hasCustomPrompt="1"/>
          </p:nvPr>
        </p:nvSpPr>
        <p:spPr>
          <a:xfrm>
            <a:off x="497378" y="326959"/>
            <a:ext cx="11197242" cy="545745"/>
          </a:xfrm>
          <a:prstGeom prst="rect">
            <a:avLst/>
          </a:prstGeom>
        </p:spPr>
        <p:txBody>
          <a:bodyPr>
            <a:noAutofit/>
          </a:bodyPr>
          <a:lstStyle>
            <a:lvl1pPr marL="0" indent="0">
              <a:buNone/>
              <a:defRPr sz="3200">
                <a:solidFill>
                  <a:schemeClr val="accent1"/>
                </a:solidFill>
                <a:latin typeface="Segoe UI Semibold" panose="020B0702040204020203" pitchFamily="34" charset="0"/>
                <a:cs typeface="Segoe UI Semibold" panose="020B0702040204020203" pitchFamily="34" charset="0"/>
              </a:defRPr>
            </a:lvl1pPr>
            <a:lvl2pPr>
              <a:defRPr sz="1400"/>
            </a:lvl2pPr>
            <a:lvl3pPr>
              <a:defRPr sz="1200"/>
            </a:lvl3pPr>
            <a:lvl4pPr>
              <a:defRPr sz="1100"/>
            </a:lvl4pPr>
            <a:lvl5pPr>
              <a:defRPr sz="1100"/>
            </a:lvl5pPr>
          </a:lstStyle>
          <a:p>
            <a:pPr lvl="0"/>
            <a:r>
              <a:rPr lang="en-US" dirty="0"/>
              <a:t>Slide Title</a:t>
            </a:r>
          </a:p>
        </p:txBody>
      </p:sp>
    </p:spTree>
    <p:extLst>
      <p:ext uri="{BB962C8B-B14F-4D97-AF65-F5344CB8AC3E}">
        <p14:creationId xmlns:p14="http://schemas.microsoft.com/office/powerpoint/2010/main" val="2930639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1" name="Inhaltsplatzhalter 10">
            <a:extLst>
              <a:ext uri="{FF2B5EF4-FFF2-40B4-BE49-F238E27FC236}">
                <a16:creationId xmlns:a16="http://schemas.microsoft.com/office/drawing/2014/main" id="{CC972644-4F6A-4F7E-82CB-1042C5284410}"/>
              </a:ext>
            </a:extLst>
          </p:cNvPr>
          <p:cNvSpPr>
            <a:spLocks noGrp="1"/>
          </p:cNvSpPr>
          <p:nvPr>
            <p:ph sz="quarter" idx="16"/>
          </p:nvPr>
        </p:nvSpPr>
        <p:spPr>
          <a:xfrm>
            <a:off x="497379" y="1467642"/>
            <a:ext cx="3584170" cy="3922713"/>
          </a:xfrm>
          <a:prstGeom prst="rect">
            <a:avLst/>
          </a:prstGeom>
        </p:spPr>
        <p:txBody>
          <a:bodyPr/>
          <a:lstStyle>
            <a:lvl1pPr marL="228600" indent="-228600">
              <a:buFont typeface="Wingdings" panose="05000000000000000000" pitchFamily="2" charset="2"/>
              <a:buChar char="§"/>
              <a:defRPr>
                <a:latin typeface="Segoe UI" panose="020B0502040204020203" pitchFamily="34" charset="0"/>
                <a:cs typeface="Segoe UI" panose="020B0502040204020203" pitchFamily="34" charset="0"/>
              </a:defRPr>
            </a:lvl1pPr>
            <a:lvl2pPr marL="685800" indent="-228600">
              <a:buFont typeface="Symbol" panose="05050102010706020507" pitchFamily="18" charset="2"/>
              <a:buChar char="-"/>
              <a:defRPr>
                <a:latin typeface="Segoe UI" panose="020B0502040204020203" pitchFamily="34" charset="0"/>
                <a:cs typeface="Segoe UI" panose="020B0502040204020203" pitchFamily="34" charset="0"/>
              </a:defRPr>
            </a:lvl2pPr>
            <a:lvl3pPr marL="1143000" indent="-228600">
              <a:buFont typeface="Symbol" panose="05050102010706020507" pitchFamily="18" charset="2"/>
              <a:buChar char="-"/>
              <a:defRPr>
                <a:latin typeface="Segoe UI" panose="020B0502040204020203" pitchFamily="34" charset="0"/>
                <a:cs typeface="Segoe UI" panose="020B0502040204020203" pitchFamily="34" charset="0"/>
              </a:defRPr>
            </a:lvl3pPr>
            <a:lvl4pPr marL="1657350" indent="-285750">
              <a:buFont typeface="Symbol" panose="05050102010706020507" pitchFamily="18" charset="2"/>
              <a:buChar char="-"/>
              <a:defRPr>
                <a:latin typeface="Segoe UI" panose="020B0502040204020203" pitchFamily="34" charset="0"/>
                <a:cs typeface="Segoe UI" panose="020B0502040204020203" pitchFamily="34" charset="0"/>
              </a:defRPr>
            </a:lvl4pPr>
            <a:lvl5pPr marL="2057400" indent="-228600">
              <a:buFont typeface="Symbol" panose="05050102010706020507" pitchFamily="18" charset="2"/>
              <a:buChar char="-"/>
              <a:defRPr>
                <a:latin typeface="Segoe UI" panose="020B0502040204020203" pitchFamily="34" charset="0"/>
                <a:cs typeface="Segoe UI" panose="020B0502040204020203"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2" name="Inhaltsplatzhalter 10">
            <a:extLst>
              <a:ext uri="{FF2B5EF4-FFF2-40B4-BE49-F238E27FC236}">
                <a16:creationId xmlns:a16="http://schemas.microsoft.com/office/drawing/2014/main" id="{49ABCAF2-6C43-4DBE-A5E6-56DF778C5524}"/>
              </a:ext>
            </a:extLst>
          </p:cNvPr>
          <p:cNvSpPr>
            <a:spLocks noGrp="1"/>
          </p:cNvSpPr>
          <p:nvPr>
            <p:ph sz="quarter" idx="17"/>
          </p:nvPr>
        </p:nvSpPr>
        <p:spPr>
          <a:xfrm>
            <a:off x="4303915" y="1455618"/>
            <a:ext cx="3584170" cy="3922713"/>
          </a:xfrm>
          <a:prstGeom prst="rect">
            <a:avLst/>
          </a:prstGeom>
        </p:spPr>
        <p:txBody>
          <a:bodyPr/>
          <a:lstStyle>
            <a:lvl1pPr marL="228600" indent="-228600">
              <a:buFont typeface="Wingdings" panose="05000000000000000000" pitchFamily="2" charset="2"/>
              <a:buChar char="§"/>
              <a:defRPr>
                <a:latin typeface="Segoe UI" panose="020B0502040204020203" pitchFamily="34" charset="0"/>
                <a:cs typeface="Segoe UI" panose="020B0502040204020203" pitchFamily="34" charset="0"/>
              </a:defRPr>
            </a:lvl1pPr>
            <a:lvl2pPr marL="685800" indent="-228600">
              <a:buFont typeface="Symbol" panose="05050102010706020507" pitchFamily="18" charset="2"/>
              <a:buChar char="-"/>
              <a:defRPr>
                <a:latin typeface="Segoe UI" panose="020B0502040204020203" pitchFamily="34" charset="0"/>
                <a:cs typeface="Segoe UI" panose="020B0502040204020203" pitchFamily="34" charset="0"/>
              </a:defRPr>
            </a:lvl2pPr>
            <a:lvl3pPr marL="1143000" indent="-228600">
              <a:buFont typeface="Symbol" panose="05050102010706020507" pitchFamily="18" charset="2"/>
              <a:buChar char="-"/>
              <a:defRPr>
                <a:latin typeface="Segoe UI" panose="020B0502040204020203" pitchFamily="34" charset="0"/>
                <a:cs typeface="Segoe UI" panose="020B0502040204020203" pitchFamily="34" charset="0"/>
              </a:defRPr>
            </a:lvl3pPr>
            <a:lvl4pPr marL="1600200" indent="-228600">
              <a:buFont typeface="Symbol" panose="05050102010706020507" pitchFamily="18" charset="2"/>
              <a:buChar char="-"/>
              <a:defRPr>
                <a:latin typeface="Segoe UI" panose="020B0502040204020203" pitchFamily="34" charset="0"/>
                <a:cs typeface="Segoe UI" panose="020B0502040204020203" pitchFamily="34" charset="0"/>
              </a:defRPr>
            </a:lvl4pPr>
            <a:lvl5pPr marL="2057400" indent="-228600">
              <a:buFont typeface="Symbol" panose="05050102010706020507" pitchFamily="18" charset="2"/>
              <a:buChar char="-"/>
              <a:defRPr>
                <a:latin typeface="Segoe UI" panose="020B0502040204020203" pitchFamily="34" charset="0"/>
                <a:cs typeface="Segoe UI" panose="020B0502040204020203"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3" name="Inhaltsplatzhalter 10">
            <a:extLst>
              <a:ext uri="{FF2B5EF4-FFF2-40B4-BE49-F238E27FC236}">
                <a16:creationId xmlns:a16="http://schemas.microsoft.com/office/drawing/2014/main" id="{599ECC6B-F24A-4ECE-BDC4-2F6F54E7B7A3}"/>
              </a:ext>
            </a:extLst>
          </p:cNvPr>
          <p:cNvSpPr>
            <a:spLocks noGrp="1"/>
          </p:cNvSpPr>
          <p:nvPr>
            <p:ph sz="quarter" idx="18"/>
          </p:nvPr>
        </p:nvSpPr>
        <p:spPr>
          <a:xfrm>
            <a:off x="8110451" y="1451908"/>
            <a:ext cx="3584170" cy="3922713"/>
          </a:xfrm>
          <a:prstGeom prst="rect">
            <a:avLst/>
          </a:prstGeom>
        </p:spPr>
        <p:txBody>
          <a:bodyPr/>
          <a:lstStyle>
            <a:lvl1pPr marL="228600" indent="-228600">
              <a:buFont typeface="Wingdings" panose="05000000000000000000" pitchFamily="2" charset="2"/>
              <a:buChar char="§"/>
              <a:defRPr/>
            </a:lvl1pPr>
            <a:lvl2pPr marL="685800" indent="-228600">
              <a:buFont typeface="Symbol" panose="05050102010706020507" pitchFamily="18" charset="2"/>
              <a:buChar char="-"/>
              <a:defRPr/>
            </a:lvl2pPr>
            <a:lvl3pPr marL="1143000" indent="-228600">
              <a:buFont typeface="Symbol" panose="05050102010706020507" pitchFamily="18" charset="2"/>
              <a:buChar char="-"/>
              <a:defRPr/>
            </a:lvl3pPr>
            <a:lvl4pPr marL="1600200" indent="-228600">
              <a:buFont typeface="Symbol" panose="05050102010706020507" pitchFamily="18" charset="2"/>
              <a:buChar char="-"/>
              <a:defRPr/>
            </a:lvl4pPr>
            <a:lvl5pPr marL="2057400" indent="-228600">
              <a:buFont typeface="Symbol" panose="05050102010706020507" pitchFamily="18" charset="2"/>
              <a:buChar cha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4" name="Inhaltsplatzhalter 10">
            <a:extLst>
              <a:ext uri="{FF2B5EF4-FFF2-40B4-BE49-F238E27FC236}">
                <a16:creationId xmlns:a16="http://schemas.microsoft.com/office/drawing/2014/main" id="{2870AFF3-1F40-4323-B739-E5CF4E111F97}"/>
              </a:ext>
            </a:extLst>
          </p:cNvPr>
          <p:cNvSpPr>
            <a:spLocks noGrp="1"/>
          </p:cNvSpPr>
          <p:nvPr>
            <p:ph sz="quarter" idx="19"/>
          </p:nvPr>
        </p:nvSpPr>
        <p:spPr>
          <a:xfrm>
            <a:off x="497379" y="5626776"/>
            <a:ext cx="11197242" cy="545745"/>
          </a:xfrm>
          <a:prstGeom prst="rect">
            <a:avLst/>
          </a:prstGeom>
        </p:spPr>
        <p:txBody>
          <a:bodyPr>
            <a:noAutofit/>
          </a:bodyPr>
          <a:lstStyle>
            <a:lvl1pPr marL="0" indent="0">
              <a:buNone/>
              <a:defRPr sz="1400">
                <a:latin typeface="Segoe UI" panose="020B0502040204020203" pitchFamily="34" charset="0"/>
                <a:cs typeface="Segoe UI" panose="020B0502040204020203" pitchFamily="34" charset="0"/>
              </a:defRPr>
            </a:lvl1pPr>
            <a:lvl2pPr>
              <a:defRPr sz="1400"/>
            </a:lvl2pPr>
            <a:lvl3pPr>
              <a:defRPr sz="1200"/>
            </a:lvl3pPr>
            <a:lvl4pPr>
              <a:defRPr sz="1100"/>
            </a:lvl4pPr>
            <a:lvl5pPr>
              <a:defRPr sz="1100"/>
            </a:lvl5pPr>
          </a:lstStyle>
          <a:p>
            <a:pPr lvl="0"/>
            <a:endParaRPr lang="en-US" dirty="0"/>
          </a:p>
        </p:txBody>
      </p:sp>
      <p:sp>
        <p:nvSpPr>
          <p:cNvPr id="6" name="Inhaltsplatzhalter 10">
            <a:extLst>
              <a:ext uri="{FF2B5EF4-FFF2-40B4-BE49-F238E27FC236}">
                <a16:creationId xmlns:a16="http://schemas.microsoft.com/office/drawing/2014/main" id="{8476AC9A-9FF4-4AE3-987B-C09F5D52F043}"/>
              </a:ext>
            </a:extLst>
          </p:cNvPr>
          <p:cNvSpPr>
            <a:spLocks noGrp="1"/>
          </p:cNvSpPr>
          <p:nvPr>
            <p:ph sz="quarter" idx="20" hasCustomPrompt="1"/>
          </p:nvPr>
        </p:nvSpPr>
        <p:spPr>
          <a:xfrm>
            <a:off x="497378" y="326959"/>
            <a:ext cx="11197242" cy="545745"/>
          </a:xfrm>
          <a:prstGeom prst="rect">
            <a:avLst/>
          </a:prstGeom>
        </p:spPr>
        <p:txBody>
          <a:bodyPr>
            <a:noAutofit/>
          </a:bodyPr>
          <a:lstStyle>
            <a:lvl1pPr marL="0" indent="0">
              <a:buNone/>
              <a:defRPr sz="3200">
                <a:solidFill>
                  <a:schemeClr val="accent1"/>
                </a:solidFill>
                <a:latin typeface="Segoe UI Semibold" panose="020B0702040204020203" pitchFamily="34" charset="0"/>
                <a:cs typeface="Segoe UI Semibold" panose="020B0702040204020203" pitchFamily="34" charset="0"/>
              </a:defRPr>
            </a:lvl1pPr>
            <a:lvl2pPr>
              <a:defRPr sz="1400"/>
            </a:lvl2pPr>
            <a:lvl3pPr>
              <a:defRPr sz="1200"/>
            </a:lvl3pPr>
            <a:lvl4pPr>
              <a:defRPr sz="1100"/>
            </a:lvl4pPr>
            <a:lvl5pPr>
              <a:defRPr sz="1100"/>
            </a:lvl5pPr>
          </a:lstStyle>
          <a:p>
            <a:pPr lvl="0"/>
            <a:r>
              <a:rPr lang="en-US" dirty="0"/>
              <a:t>Slide Title</a:t>
            </a:r>
          </a:p>
        </p:txBody>
      </p:sp>
    </p:spTree>
    <p:extLst>
      <p:ext uri="{BB962C8B-B14F-4D97-AF65-F5344CB8AC3E}">
        <p14:creationId xmlns:p14="http://schemas.microsoft.com/office/powerpoint/2010/main" val="590473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7" name="Textplatzhalter 9">
            <a:extLst>
              <a:ext uri="{FF2B5EF4-FFF2-40B4-BE49-F238E27FC236}">
                <a16:creationId xmlns:a16="http://schemas.microsoft.com/office/drawing/2014/main" id="{B2D26CD8-37AA-4565-B19D-7C5B76AB6768}"/>
              </a:ext>
            </a:extLst>
          </p:cNvPr>
          <p:cNvSpPr>
            <a:spLocks noGrp="1"/>
          </p:cNvSpPr>
          <p:nvPr>
            <p:ph type="body" sz="quarter" idx="13"/>
          </p:nvPr>
        </p:nvSpPr>
        <p:spPr>
          <a:xfrm>
            <a:off x="451370" y="1343418"/>
            <a:ext cx="5035030" cy="3922713"/>
          </a:xfrm>
          <a:prstGeom prst="rect">
            <a:avLst/>
          </a:prstGeom>
        </p:spPr>
        <p:txBody>
          <a:bodyPr/>
          <a:lstStyle>
            <a:lvl1pPr marL="228600" indent="-228600">
              <a:buFont typeface="Wingdings" panose="05000000000000000000" pitchFamily="2" charset="2"/>
              <a:buChar char="§"/>
              <a:defRPr>
                <a:latin typeface="Segoe UI" panose="020B0502040204020203" pitchFamily="34" charset="0"/>
                <a:cs typeface="Segoe UI" panose="020B0502040204020203" pitchFamily="34" charset="0"/>
              </a:defRPr>
            </a:lvl1pPr>
            <a:lvl2pPr marL="685800" indent="-228600">
              <a:buFont typeface="Symbol" panose="05050102010706020507" pitchFamily="18" charset="2"/>
              <a:buChar char="-"/>
              <a:defRPr>
                <a:latin typeface="Segoe UI" panose="020B0502040204020203" pitchFamily="34" charset="0"/>
                <a:cs typeface="Segoe UI" panose="020B0502040204020203" pitchFamily="34" charset="0"/>
              </a:defRPr>
            </a:lvl2pPr>
            <a:lvl3pPr marL="1143000" indent="-228600">
              <a:buFont typeface="Symbol" panose="05050102010706020507" pitchFamily="18" charset="2"/>
              <a:buChar char="-"/>
              <a:defRPr>
                <a:latin typeface="Segoe UI" panose="020B0502040204020203" pitchFamily="34" charset="0"/>
                <a:cs typeface="Segoe UI" panose="020B0502040204020203" pitchFamily="34" charset="0"/>
              </a:defRPr>
            </a:lvl3pPr>
            <a:lvl4pPr marL="1600200" indent="-228600">
              <a:buFont typeface="Symbol" panose="05050102010706020507" pitchFamily="18" charset="2"/>
              <a:buChar char="-"/>
              <a:defRPr>
                <a:latin typeface="Segoe UI" panose="020B0502040204020203" pitchFamily="34" charset="0"/>
                <a:cs typeface="Segoe UI" panose="020B0502040204020203" pitchFamily="34" charset="0"/>
              </a:defRPr>
            </a:lvl4pPr>
            <a:lvl5pPr marL="2057400" indent="-228600">
              <a:buFont typeface="Symbol" panose="05050102010706020507" pitchFamily="18" charset="2"/>
              <a:buChar char="-"/>
              <a:defRPr>
                <a:latin typeface="Segoe UI" panose="020B0502040204020203" pitchFamily="34" charset="0"/>
                <a:cs typeface="Segoe UI" panose="020B0502040204020203"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0" name="Inhaltsplatzhalter 9">
            <a:extLst>
              <a:ext uri="{FF2B5EF4-FFF2-40B4-BE49-F238E27FC236}">
                <a16:creationId xmlns:a16="http://schemas.microsoft.com/office/drawing/2014/main" id="{B6D7C8E3-A5AA-4697-9206-C22025BE954D}"/>
              </a:ext>
            </a:extLst>
          </p:cNvPr>
          <p:cNvSpPr>
            <a:spLocks noGrp="1"/>
          </p:cNvSpPr>
          <p:nvPr>
            <p:ph sz="quarter" idx="14"/>
          </p:nvPr>
        </p:nvSpPr>
        <p:spPr>
          <a:xfrm>
            <a:off x="6706667" y="1343024"/>
            <a:ext cx="5033963" cy="3922713"/>
          </a:xfrm>
          <a:prstGeom prst="rect">
            <a:avLst/>
          </a:prstGeom>
        </p:spPr>
        <p:txBody>
          <a:bodyPr/>
          <a:lstStyle>
            <a:lvl1pPr marL="0" indent="0">
              <a:buNone/>
              <a:defRPr/>
            </a:lvl1pPr>
          </a:lstStyle>
          <a:p>
            <a:pPr lvl="0"/>
            <a:endParaRPr lang="en-US" dirty="0"/>
          </a:p>
        </p:txBody>
      </p:sp>
      <p:sp>
        <p:nvSpPr>
          <p:cNvPr id="4" name="Inhaltsplatzhalter 10">
            <a:extLst>
              <a:ext uri="{FF2B5EF4-FFF2-40B4-BE49-F238E27FC236}">
                <a16:creationId xmlns:a16="http://schemas.microsoft.com/office/drawing/2014/main" id="{DD8B1E08-95D1-4CB3-80CB-A0A46DFF68BD}"/>
              </a:ext>
            </a:extLst>
          </p:cNvPr>
          <p:cNvSpPr>
            <a:spLocks noGrp="1"/>
          </p:cNvSpPr>
          <p:nvPr>
            <p:ph sz="quarter" idx="20" hasCustomPrompt="1"/>
          </p:nvPr>
        </p:nvSpPr>
        <p:spPr>
          <a:xfrm>
            <a:off x="497378" y="326959"/>
            <a:ext cx="11197242" cy="545745"/>
          </a:xfrm>
          <a:prstGeom prst="rect">
            <a:avLst/>
          </a:prstGeom>
        </p:spPr>
        <p:txBody>
          <a:bodyPr>
            <a:noAutofit/>
          </a:bodyPr>
          <a:lstStyle>
            <a:lvl1pPr marL="0" indent="0">
              <a:buNone/>
              <a:defRPr sz="3200">
                <a:solidFill>
                  <a:schemeClr val="accent1"/>
                </a:solidFill>
                <a:latin typeface="Segoe UI Semibold" panose="020B0702040204020203" pitchFamily="34" charset="0"/>
                <a:cs typeface="Segoe UI Semibold" panose="020B0702040204020203" pitchFamily="34" charset="0"/>
              </a:defRPr>
            </a:lvl1pPr>
            <a:lvl2pPr>
              <a:defRPr sz="1400"/>
            </a:lvl2pPr>
            <a:lvl3pPr>
              <a:defRPr sz="1200"/>
            </a:lvl3pPr>
            <a:lvl4pPr>
              <a:defRPr sz="1100"/>
            </a:lvl4pPr>
            <a:lvl5pPr>
              <a:defRPr sz="1100"/>
            </a:lvl5pPr>
          </a:lstStyle>
          <a:p>
            <a:pPr lvl="0"/>
            <a:r>
              <a:rPr lang="en-US" dirty="0"/>
              <a:t>Slide Title</a:t>
            </a:r>
          </a:p>
        </p:txBody>
      </p:sp>
    </p:spTree>
    <p:extLst>
      <p:ext uri="{BB962C8B-B14F-4D97-AF65-F5344CB8AC3E}">
        <p14:creationId xmlns:p14="http://schemas.microsoft.com/office/powerpoint/2010/main" val="3269827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947B775-9A86-C0A3-6EA9-04C9BAFF6D1E}"/>
              </a:ext>
            </a:extLst>
          </p:cNvPr>
          <p:cNvSpPr/>
          <p:nvPr userDrawn="1"/>
        </p:nvSpPr>
        <p:spPr>
          <a:xfrm>
            <a:off x="3944708" y="8546"/>
            <a:ext cx="828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E6CD4266-C2A5-4188-A61C-92DFF488D0E5}"/>
              </a:ext>
            </a:extLst>
          </p:cNvPr>
          <p:cNvSpPr/>
          <p:nvPr/>
        </p:nvSpPr>
        <p:spPr>
          <a:xfrm rot="5400000" flipV="1">
            <a:off x="-1456646" y="1487963"/>
            <a:ext cx="6858000" cy="3944708"/>
          </a:xfrm>
          <a:prstGeom prst="rect">
            <a:avLst/>
          </a:prstGeom>
          <a:solidFill>
            <a:schemeClr val="tx2"/>
          </a:solidFill>
          <a:ln>
            <a:noFill/>
          </a:ln>
          <a:effectLst>
            <a:outerShdw dist="80184" dir="16800000" algn="ctr" rotWithShape="0">
              <a:srgbClr val="0094C3">
                <a:alpha val="4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Inhaltsplatzhalter 17">
            <a:extLst>
              <a:ext uri="{FF2B5EF4-FFF2-40B4-BE49-F238E27FC236}">
                <a16:creationId xmlns:a16="http://schemas.microsoft.com/office/drawing/2014/main" id="{ABE80D40-15D4-44F2-A781-5CB00BB650B8}"/>
              </a:ext>
            </a:extLst>
          </p:cNvPr>
          <p:cNvSpPr>
            <a:spLocks noGrp="1"/>
          </p:cNvSpPr>
          <p:nvPr>
            <p:ph sz="quarter" idx="10"/>
          </p:nvPr>
        </p:nvSpPr>
        <p:spPr>
          <a:xfrm>
            <a:off x="315624" y="984251"/>
            <a:ext cx="3325351" cy="2413434"/>
          </a:xfrm>
          <a:prstGeom prst="rect">
            <a:avLst/>
          </a:prstGeom>
        </p:spPr>
        <p:txBody>
          <a:bodyPr/>
          <a:lstStyle>
            <a:lvl1pPr marL="228600" indent="-228600">
              <a:buFont typeface="Wingdings" panose="05000000000000000000" pitchFamily="2" charset="2"/>
              <a:buChar char="§"/>
              <a:defRPr>
                <a:solidFill>
                  <a:schemeClr val="bg1"/>
                </a:solidFill>
                <a:latin typeface="Segoe UI" panose="020B0502040204020203" pitchFamily="34" charset="0"/>
                <a:cs typeface="Segoe UI" panose="020B0502040204020203" pitchFamily="34" charset="0"/>
              </a:defRPr>
            </a:lvl1pPr>
            <a:lvl2pPr marL="685800" indent="-228600">
              <a:buFont typeface="Symbol" panose="05050102010706020507" pitchFamily="18" charset="2"/>
              <a:buChar char="-"/>
              <a:defRPr>
                <a:solidFill>
                  <a:schemeClr val="bg1"/>
                </a:solidFill>
                <a:latin typeface="Segoe UI" panose="020B0502040204020203" pitchFamily="34" charset="0"/>
                <a:cs typeface="Segoe UI" panose="020B0502040204020203" pitchFamily="34" charset="0"/>
              </a:defRPr>
            </a:lvl2pPr>
            <a:lvl3pPr marL="1143000" indent="-228600">
              <a:buFont typeface="Symbol" panose="05050102010706020507" pitchFamily="18" charset="2"/>
              <a:buChar char="-"/>
              <a:defRPr>
                <a:solidFill>
                  <a:schemeClr val="bg1"/>
                </a:solidFill>
                <a:latin typeface="Segoe UI" panose="020B0502040204020203" pitchFamily="34" charset="0"/>
                <a:cs typeface="Segoe UI" panose="020B0502040204020203" pitchFamily="34" charset="0"/>
              </a:defRPr>
            </a:lvl3pPr>
            <a:lvl4pPr marL="1600200" indent="-228600">
              <a:buFont typeface="Symbol" panose="05050102010706020507" pitchFamily="18" charset="2"/>
              <a:buChar char="-"/>
              <a:defRPr>
                <a:solidFill>
                  <a:schemeClr val="bg1"/>
                </a:solidFill>
                <a:latin typeface="Segoe UI" panose="020B0502040204020203" pitchFamily="34" charset="0"/>
                <a:cs typeface="Segoe UI" panose="020B0502040204020203" pitchFamily="34" charset="0"/>
              </a:defRPr>
            </a:lvl4pPr>
            <a:lvl5pPr marL="2057400" indent="-228600">
              <a:buFont typeface="Symbol" panose="05050102010706020507" pitchFamily="18" charset="2"/>
              <a:buChar char="-"/>
              <a:defRPr>
                <a:solidFill>
                  <a:schemeClr val="bg1"/>
                </a:solidFill>
                <a:latin typeface="Segoe UI" panose="020B0502040204020203" pitchFamily="34" charset="0"/>
                <a:cs typeface="Segoe UI" panose="020B0502040204020203"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9" name="Inhaltsplatzhalter 17">
            <a:extLst>
              <a:ext uri="{FF2B5EF4-FFF2-40B4-BE49-F238E27FC236}">
                <a16:creationId xmlns:a16="http://schemas.microsoft.com/office/drawing/2014/main" id="{A98F518A-0976-4407-BE45-2AA6D6B0E5C3}"/>
              </a:ext>
            </a:extLst>
          </p:cNvPr>
          <p:cNvSpPr>
            <a:spLocks noGrp="1"/>
          </p:cNvSpPr>
          <p:nvPr>
            <p:ph sz="quarter" idx="11"/>
          </p:nvPr>
        </p:nvSpPr>
        <p:spPr>
          <a:xfrm>
            <a:off x="4624388" y="984250"/>
            <a:ext cx="7115175" cy="5710238"/>
          </a:xfrm>
          <a:prstGeom prst="rect">
            <a:avLst/>
          </a:prstGeom>
        </p:spPr>
        <p:txBody>
          <a:bodyPr/>
          <a:lstStyle>
            <a:lvl1pPr marL="228600" indent="-228600">
              <a:buFont typeface="Wingdings" panose="05000000000000000000" pitchFamily="2" charset="2"/>
              <a:buChar char="§"/>
              <a:defRPr>
                <a:latin typeface="Segoe UI" panose="020B0502040204020203" pitchFamily="34" charset="0"/>
                <a:cs typeface="Segoe UI" panose="020B0502040204020203" pitchFamily="34" charset="0"/>
              </a:defRPr>
            </a:lvl1pPr>
            <a:lvl2pPr marL="685800" indent="-228600">
              <a:buFont typeface="Symbol" panose="05050102010706020507" pitchFamily="18" charset="2"/>
              <a:buChar char="-"/>
              <a:defRPr>
                <a:latin typeface="Segoe UI" panose="020B0502040204020203" pitchFamily="34" charset="0"/>
                <a:cs typeface="Segoe UI" panose="020B0502040204020203" pitchFamily="34" charset="0"/>
              </a:defRPr>
            </a:lvl2pPr>
            <a:lvl3pPr marL="1143000" indent="-228600">
              <a:buFont typeface="Symbol" panose="05050102010706020507" pitchFamily="18" charset="2"/>
              <a:buChar char="-"/>
              <a:defRPr>
                <a:latin typeface="Segoe UI" panose="020B0502040204020203" pitchFamily="34" charset="0"/>
                <a:cs typeface="Segoe UI" panose="020B0502040204020203" pitchFamily="34" charset="0"/>
              </a:defRPr>
            </a:lvl3pPr>
            <a:lvl4pPr marL="1600200" indent="-228600">
              <a:buFont typeface="Symbol" panose="05050102010706020507" pitchFamily="18" charset="2"/>
              <a:buChar char="-"/>
              <a:defRPr>
                <a:latin typeface="Segoe UI" panose="020B0502040204020203" pitchFamily="34" charset="0"/>
                <a:cs typeface="Segoe UI" panose="020B0502040204020203" pitchFamily="34" charset="0"/>
              </a:defRPr>
            </a:lvl4pPr>
            <a:lvl5pPr marL="2114550" indent="-285750">
              <a:buFont typeface="Symbol" panose="05050102010706020507" pitchFamily="18" charset="2"/>
              <a:buChar char="-"/>
              <a:defRPr>
                <a:latin typeface="Segoe UI" panose="020B0502040204020203" pitchFamily="34" charset="0"/>
                <a:cs typeface="Segoe UI" panose="020B0502040204020203"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0" name="Inhaltsplatzhalter 17">
            <a:extLst>
              <a:ext uri="{FF2B5EF4-FFF2-40B4-BE49-F238E27FC236}">
                <a16:creationId xmlns:a16="http://schemas.microsoft.com/office/drawing/2014/main" id="{159B9E43-BC92-40F6-B66D-7A5501F66993}"/>
              </a:ext>
            </a:extLst>
          </p:cNvPr>
          <p:cNvSpPr>
            <a:spLocks noGrp="1"/>
          </p:cNvSpPr>
          <p:nvPr>
            <p:ph sz="quarter" idx="12"/>
          </p:nvPr>
        </p:nvSpPr>
        <p:spPr>
          <a:xfrm>
            <a:off x="323938" y="3460317"/>
            <a:ext cx="3325351" cy="3234172"/>
          </a:xfrm>
          <a:prstGeom prst="rect">
            <a:avLst/>
          </a:prstGeom>
        </p:spPr>
        <p:txBody>
          <a:bodyPr/>
          <a:lstStyle>
            <a:lvl1pPr marL="228600" indent="-228600">
              <a:buFont typeface="Wingdings" panose="05000000000000000000" pitchFamily="2" charset="2"/>
              <a:buChar char="§"/>
              <a:defRPr>
                <a:solidFill>
                  <a:schemeClr val="bg1"/>
                </a:solidFill>
                <a:latin typeface="Segoe UI" panose="020B0502040204020203" pitchFamily="34" charset="0"/>
                <a:cs typeface="Segoe UI" panose="020B0502040204020203" pitchFamily="34" charset="0"/>
              </a:defRPr>
            </a:lvl1pPr>
            <a:lvl2pPr marL="685800" indent="-228600">
              <a:buFont typeface="Symbol" panose="05050102010706020507" pitchFamily="18" charset="2"/>
              <a:buChar char="-"/>
              <a:defRPr>
                <a:solidFill>
                  <a:schemeClr val="bg1"/>
                </a:solidFill>
                <a:latin typeface="Segoe UI" panose="020B0502040204020203" pitchFamily="34" charset="0"/>
                <a:cs typeface="Segoe UI" panose="020B0502040204020203" pitchFamily="34" charset="0"/>
              </a:defRPr>
            </a:lvl2pPr>
            <a:lvl3pPr marL="1143000" indent="-228600">
              <a:buFont typeface="Symbol" panose="05050102010706020507" pitchFamily="18" charset="2"/>
              <a:buChar char="-"/>
              <a:defRPr>
                <a:solidFill>
                  <a:schemeClr val="bg1"/>
                </a:solidFill>
                <a:latin typeface="Segoe UI" panose="020B0502040204020203" pitchFamily="34" charset="0"/>
                <a:cs typeface="Segoe UI" panose="020B0502040204020203" pitchFamily="34" charset="0"/>
              </a:defRPr>
            </a:lvl3pPr>
            <a:lvl4pPr marL="1657350" indent="-285750">
              <a:buFont typeface="Symbol" panose="05050102010706020507" pitchFamily="18" charset="2"/>
              <a:buChar char="-"/>
              <a:defRPr>
                <a:solidFill>
                  <a:schemeClr val="bg1"/>
                </a:solidFill>
                <a:latin typeface="Segoe UI" panose="020B0502040204020203" pitchFamily="34" charset="0"/>
                <a:cs typeface="Segoe UI" panose="020B0502040204020203" pitchFamily="34" charset="0"/>
              </a:defRPr>
            </a:lvl4pPr>
            <a:lvl5pPr marL="2057400" indent="-228600">
              <a:buFont typeface="Symbol" panose="05050102010706020507" pitchFamily="18" charset="2"/>
              <a:buChar char="-"/>
              <a:defRPr>
                <a:solidFill>
                  <a:schemeClr val="bg1"/>
                </a:solidFill>
                <a:latin typeface="Segoe UI" panose="020B0502040204020203" pitchFamily="34" charset="0"/>
                <a:cs typeface="Segoe UI" panose="020B0502040204020203"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extLst>
      <p:ext uri="{BB962C8B-B14F-4D97-AF65-F5344CB8AC3E}">
        <p14:creationId xmlns:p14="http://schemas.microsoft.com/office/powerpoint/2010/main" val="991300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4" name="Inhaltsplatzhalter 10">
            <a:extLst>
              <a:ext uri="{FF2B5EF4-FFF2-40B4-BE49-F238E27FC236}">
                <a16:creationId xmlns:a16="http://schemas.microsoft.com/office/drawing/2014/main" id="{3657BF9B-7E43-4582-967E-43444C516322}"/>
              </a:ext>
            </a:extLst>
          </p:cNvPr>
          <p:cNvSpPr>
            <a:spLocks noGrp="1"/>
          </p:cNvSpPr>
          <p:nvPr>
            <p:ph sz="quarter" idx="16"/>
          </p:nvPr>
        </p:nvSpPr>
        <p:spPr>
          <a:xfrm>
            <a:off x="497379" y="1467642"/>
            <a:ext cx="11290068" cy="4525834"/>
          </a:xfrm>
          <a:prstGeom prst="rect">
            <a:avLst/>
          </a:prstGeom>
        </p:spPr>
        <p:txBody>
          <a:bodyPr/>
          <a:lstStyle>
            <a:lvl1pPr marL="228600" indent="-228600">
              <a:buFont typeface="Wingdings" panose="05000000000000000000" pitchFamily="2" charset="2"/>
              <a:buChar char="§"/>
              <a:defRPr>
                <a:latin typeface="Segoe UI" panose="020B0502040204020203" pitchFamily="34" charset="0"/>
                <a:cs typeface="Segoe UI" panose="020B0502040204020203" pitchFamily="34" charset="0"/>
              </a:defRPr>
            </a:lvl1pPr>
            <a:lvl2pPr marL="685800" indent="-228600">
              <a:buFont typeface="Symbol" panose="05050102010706020507" pitchFamily="18" charset="2"/>
              <a:buChar char="-"/>
              <a:defRPr>
                <a:latin typeface="Segoe UI" panose="020B0502040204020203" pitchFamily="34" charset="0"/>
                <a:cs typeface="Segoe UI" panose="020B0502040204020203" pitchFamily="34" charset="0"/>
              </a:defRPr>
            </a:lvl2pPr>
            <a:lvl3pPr marL="1143000" indent="-228600">
              <a:buFont typeface="Symbol" panose="05050102010706020507" pitchFamily="18" charset="2"/>
              <a:buChar char="-"/>
              <a:defRPr>
                <a:latin typeface="Segoe UI" panose="020B0502040204020203" pitchFamily="34" charset="0"/>
                <a:cs typeface="Segoe UI" panose="020B0502040204020203" pitchFamily="34" charset="0"/>
              </a:defRPr>
            </a:lvl3pPr>
            <a:lvl4pPr marL="1600200" indent="-228600">
              <a:buFont typeface="Symbol" panose="05050102010706020507" pitchFamily="18" charset="2"/>
              <a:buChar char="-"/>
              <a:defRPr>
                <a:latin typeface="Segoe UI" panose="020B0502040204020203" pitchFamily="34" charset="0"/>
                <a:cs typeface="Segoe UI" panose="020B0502040204020203" pitchFamily="34" charset="0"/>
              </a:defRPr>
            </a:lvl4pPr>
            <a:lvl5pPr marL="2057400" indent="-228600">
              <a:buFont typeface="Symbol" panose="05050102010706020507" pitchFamily="18" charset="2"/>
              <a:buChar char="-"/>
              <a:defRPr>
                <a:latin typeface="Segoe UI" panose="020B0502040204020203" pitchFamily="34" charset="0"/>
                <a:cs typeface="Segoe UI" panose="020B0502040204020203"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3" name="Inhaltsplatzhalter 10">
            <a:extLst>
              <a:ext uri="{FF2B5EF4-FFF2-40B4-BE49-F238E27FC236}">
                <a16:creationId xmlns:a16="http://schemas.microsoft.com/office/drawing/2014/main" id="{B6D51FC3-6F47-4A27-BEA5-F283BE79062A}"/>
              </a:ext>
            </a:extLst>
          </p:cNvPr>
          <p:cNvSpPr>
            <a:spLocks noGrp="1"/>
          </p:cNvSpPr>
          <p:nvPr>
            <p:ph sz="quarter" idx="20" hasCustomPrompt="1"/>
          </p:nvPr>
        </p:nvSpPr>
        <p:spPr>
          <a:xfrm>
            <a:off x="497378" y="326959"/>
            <a:ext cx="11197242" cy="545745"/>
          </a:xfrm>
          <a:prstGeom prst="rect">
            <a:avLst/>
          </a:prstGeom>
        </p:spPr>
        <p:txBody>
          <a:bodyPr>
            <a:noAutofit/>
          </a:bodyPr>
          <a:lstStyle>
            <a:lvl1pPr marL="0" indent="0">
              <a:buNone/>
              <a:defRPr sz="3200">
                <a:solidFill>
                  <a:schemeClr val="accent1"/>
                </a:solidFill>
                <a:latin typeface="Segoe UI Semibold" panose="020B0702040204020203" pitchFamily="34" charset="0"/>
                <a:cs typeface="Segoe UI Semibold" panose="020B0702040204020203" pitchFamily="34" charset="0"/>
              </a:defRPr>
            </a:lvl1pPr>
            <a:lvl2pPr>
              <a:defRPr sz="1400"/>
            </a:lvl2pPr>
            <a:lvl3pPr>
              <a:defRPr sz="1200"/>
            </a:lvl3pPr>
            <a:lvl4pPr>
              <a:defRPr sz="1100"/>
            </a:lvl4pPr>
            <a:lvl5pPr>
              <a:defRPr sz="1100"/>
            </a:lvl5pPr>
          </a:lstStyle>
          <a:p>
            <a:pPr lvl="0"/>
            <a:r>
              <a:rPr lang="en-US" dirty="0"/>
              <a:t>Slide Title</a:t>
            </a:r>
          </a:p>
        </p:txBody>
      </p:sp>
    </p:spTree>
    <p:extLst>
      <p:ext uri="{BB962C8B-B14F-4D97-AF65-F5344CB8AC3E}">
        <p14:creationId xmlns:p14="http://schemas.microsoft.com/office/powerpoint/2010/main" val="691187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EFCF8F-2204-4B3E-8ED8-072E4FB87269}"/>
              </a:ext>
            </a:extLst>
          </p:cNvPr>
          <p:cNvSpPr>
            <a:spLocks noGrp="1"/>
          </p:cNvSpPr>
          <p:nvPr>
            <p:ph type="title" hasCustomPrompt="1"/>
          </p:nvPr>
        </p:nvSpPr>
        <p:spPr/>
        <p:txBody>
          <a:bodyPr/>
          <a:lstStyle/>
          <a:p>
            <a:r>
              <a:rPr lang="de-DE" dirty="0"/>
              <a:t>Slide Title</a:t>
            </a:r>
            <a:endParaRPr lang="en-US" dirty="0"/>
          </a:p>
        </p:txBody>
      </p:sp>
      <p:sp>
        <p:nvSpPr>
          <p:cNvPr id="11" name="Inhaltsplatzhalter 10">
            <a:extLst>
              <a:ext uri="{FF2B5EF4-FFF2-40B4-BE49-F238E27FC236}">
                <a16:creationId xmlns:a16="http://schemas.microsoft.com/office/drawing/2014/main" id="{442F0A44-F6D8-482C-AAEB-AA4CA3054602}"/>
              </a:ext>
            </a:extLst>
          </p:cNvPr>
          <p:cNvSpPr>
            <a:spLocks noGrp="1"/>
          </p:cNvSpPr>
          <p:nvPr>
            <p:ph sz="quarter" idx="15"/>
          </p:nvPr>
        </p:nvSpPr>
        <p:spPr>
          <a:xfrm>
            <a:off x="6318249" y="1534219"/>
            <a:ext cx="5376371" cy="392271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2" name="Inhaltsplatzhalter 10">
            <a:extLst>
              <a:ext uri="{FF2B5EF4-FFF2-40B4-BE49-F238E27FC236}">
                <a16:creationId xmlns:a16="http://schemas.microsoft.com/office/drawing/2014/main" id="{B6CFD2FE-F7ED-4149-B749-C02CF7F7225D}"/>
              </a:ext>
            </a:extLst>
          </p:cNvPr>
          <p:cNvSpPr>
            <a:spLocks noGrp="1"/>
          </p:cNvSpPr>
          <p:nvPr>
            <p:ph sz="quarter" idx="16"/>
          </p:nvPr>
        </p:nvSpPr>
        <p:spPr>
          <a:xfrm>
            <a:off x="497379" y="1534219"/>
            <a:ext cx="5376372" cy="392271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3" name="Inhaltsplatzhalter 10">
            <a:extLst>
              <a:ext uri="{FF2B5EF4-FFF2-40B4-BE49-F238E27FC236}">
                <a16:creationId xmlns:a16="http://schemas.microsoft.com/office/drawing/2014/main" id="{45B76181-8F0F-4939-8B7F-1CA6DBB74993}"/>
              </a:ext>
            </a:extLst>
          </p:cNvPr>
          <p:cNvSpPr>
            <a:spLocks noGrp="1"/>
          </p:cNvSpPr>
          <p:nvPr>
            <p:ph sz="quarter" idx="19"/>
          </p:nvPr>
        </p:nvSpPr>
        <p:spPr>
          <a:xfrm>
            <a:off x="497379" y="5626776"/>
            <a:ext cx="11197242" cy="545745"/>
          </a:xfrm>
        </p:spPr>
        <p:txBody>
          <a:bodyPr>
            <a:noAutofit/>
          </a:bodyPr>
          <a:lstStyle>
            <a:lvl1pPr marL="0" indent="0">
              <a:buNone/>
              <a:defRPr sz="1400"/>
            </a:lvl1pPr>
            <a:lvl2pPr>
              <a:defRPr sz="1400"/>
            </a:lvl2pPr>
            <a:lvl3pPr>
              <a:defRPr sz="1200"/>
            </a:lvl3pPr>
            <a:lvl4pPr>
              <a:defRPr sz="1100"/>
            </a:lvl4pPr>
            <a:lvl5pPr>
              <a:defRPr sz="1100"/>
            </a:lvl5pPr>
          </a:lstStyle>
          <a:p>
            <a:pPr lvl="0"/>
            <a:r>
              <a:rPr lang="de-DE"/>
              <a:t>Mastertextformat bearbeiten</a:t>
            </a:r>
          </a:p>
        </p:txBody>
      </p:sp>
    </p:spTree>
    <p:extLst>
      <p:ext uri="{BB962C8B-B14F-4D97-AF65-F5344CB8AC3E}">
        <p14:creationId xmlns:p14="http://schemas.microsoft.com/office/powerpoint/2010/main" val="939920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EFCF8F-2204-4B3E-8ED8-072E4FB87269}"/>
              </a:ext>
            </a:extLst>
          </p:cNvPr>
          <p:cNvSpPr>
            <a:spLocks noGrp="1"/>
          </p:cNvSpPr>
          <p:nvPr>
            <p:ph type="title" hasCustomPrompt="1"/>
          </p:nvPr>
        </p:nvSpPr>
        <p:spPr/>
        <p:txBody>
          <a:bodyPr/>
          <a:lstStyle/>
          <a:p>
            <a:r>
              <a:rPr lang="de-DE" dirty="0"/>
              <a:t>Slide Title</a:t>
            </a:r>
            <a:endParaRPr lang="en-US" dirty="0"/>
          </a:p>
        </p:txBody>
      </p:sp>
      <p:sp>
        <p:nvSpPr>
          <p:cNvPr id="11" name="Inhaltsplatzhalter 10">
            <a:extLst>
              <a:ext uri="{FF2B5EF4-FFF2-40B4-BE49-F238E27FC236}">
                <a16:creationId xmlns:a16="http://schemas.microsoft.com/office/drawing/2014/main" id="{442F0A44-F6D8-482C-AAEB-AA4CA3054602}"/>
              </a:ext>
            </a:extLst>
          </p:cNvPr>
          <p:cNvSpPr>
            <a:spLocks noGrp="1"/>
          </p:cNvSpPr>
          <p:nvPr>
            <p:ph sz="quarter" idx="15"/>
          </p:nvPr>
        </p:nvSpPr>
        <p:spPr>
          <a:xfrm>
            <a:off x="6318249" y="1534219"/>
            <a:ext cx="5376371" cy="392271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2" name="Inhaltsplatzhalter 10">
            <a:extLst>
              <a:ext uri="{FF2B5EF4-FFF2-40B4-BE49-F238E27FC236}">
                <a16:creationId xmlns:a16="http://schemas.microsoft.com/office/drawing/2014/main" id="{B6CFD2FE-F7ED-4149-B749-C02CF7F7225D}"/>
              </a:ext>
            </a:extLst>
          </p:cNvPr>
          <p:cNvSpPr>
            <a:spLocks noGrp="1"/>
          </p:cNvSpPr>
          <p:nvPr>
            <p:ph sz="quarter" idx="16"/>
          </p:nvPr>
        </p:nvSpPr>
        <p:spPr>
          <a:xfrm>
            <a:off x="497379" y="1534219"/>
            <a:ext cx="5376372" cy="392271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3" name="Inhaltsplatzhalter 10">
            <a:extLst>
              <a:ext uri="{FF2B5EF4-FFF2-40B4-BE49-F238E27FC236}">
                <a16:creationId xmlns:a16="http://schemas.microsoft.com/office/drawing/2014/main" id="{45B76181-8F0F-4939-8B7F-1CA6DBB74993}"/>
              </a:ext>
            </a:extLst>
          </p:cNvPr>
          <p:cNvSpPr>
            <a:spLocks noGrp="1"/>
          </p:cNvSpPr>
          <p:nvPr>
            <p:ph sz="quarter" idx="19"/>
          </p:nvPr>
        </p:nvSpPr>
        <p:spPr>
          <a:xfrm>
            <a:off x="497379" y="5626776"/>
            <a:ext cx="11197242" cy="545745"/>
          </a:xfrm>
        </p:spPr>
        <p:txBody>
          <a:bodyPr>
            <a:noAutofit/>
          </a:bodyPr>
          <a:lstStyle>
            <a:lvl1pPr marL="0" indent="0">
              <a:buNone/>
              <a:defRPr sz="1400"/>
            </a:lvl1pPr>
            <a:lvl2pPr>
              <a:defRPr sz="1400"/>
            </a:lvl2pPr>
            <a:lvl3pPr>
              <a:defRPr sz="1200"/>
            </a:lvl3pPr>
            <a:lvl4pPr>
              <a:defRPr sz="1100"/>
            </a:lvl4pPr>
            <a:lvl5pPr>
              <a:defRPr sz="1100"/>
            </a:lvl5pPr>
          </a:lstStyle>
          <a:p>
            <a:pPr lvl="0"/>
            <a:r>
              <a:rPr lang="de-DE"/>
              <a:t>Mastertextformat bearbeiten</a:t>
            </a:r>
          </a:p>
        </p:txBody>
      </p:sp>
    </p:spTree>
    <p:extLst>
      <p:ext uri="{BB962C8B-B14F-4D97-AF65-F5344CB8AC3E}">
        <p14:creationId xmlns:p14="http://schemas.microsoft.com/office/powerpoint/2010/main" val="2494371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EFCF8F-2204-4B3E-8ED8-072E4FB87269}"/>
              </a:ext>
            </a:extLst>
          </p:cNvPr>
          <p:cNvSpPr>
            <a:spLocks noGrp="1"/>
          </p:cNvSpPr>
          <p:nvPr>
            <p:ph type="title" hasCustomPrompt="1"/>
          </p:nvPr>
        </p:nvSpPr>
        <p:spPr/>
        <p:txBody>
          <a:bodyPr/>
          <a:lstStyle/>
          <a:p>
            <a:r>
              <a:rPr lang="de-DE" dirty="0"/>
              <a:t>Slide Title</a:t>
            </a:r>
            <a:endParaRPr lang="en-US" dirty="0"/>
          </a:p>
        </p:txBody>
      </p:sp>
      <p:sp>
        <p:nvSpPr>
          <p:cNvPr id="11" name="Inhaltsplatzhalter 10">
            <a:extLst>
              <a:ext uri="{FF2B5EF4-FFF2-40B4-BE49-F238E27FC236}">
                <a16:creationId xmlns:a16="http://schemas.microsoft.com/office/drawing/2014/main" id="{442F0A44-F6D8-482C-AAEB-AA4CA3054602}"/>
              </a:ext>
            </a:extLst>
          </p:cNvPr>
          <p:cNvSpPr>
            <a:spLocks noGrp="1"/>
          </p:cNvSpPr>
          <p:nvPr>
            <p:ph sz="quarter" idx="15"/>
          </p:nvPr>
        </p:nvSpPr>
        <p:spPr>
          <a:xfrm>
            <a:off x="6318249" y="1534219"/>
            <a:ext cx="5376371" cy="392271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2" name="Inhaltsplatzhalter 10">
            <a:extLst>
              <a:ext uri="{FF2B5EF4-FFF2-40B4-BE49-F238E27FC236}">
                <a16:creationId xmlns:a16="http://schemas.microsoft.com/office/drawing/2014/main" id="{B6CFD2FE-F7ED-4149-B749-C02CF7F7225D}"/>
              </a:ext>
            </a:extLst>
          </p:cNvPr>
          <p:cNvSpPr>
            <a:spLocks noGrp="1"/>
          </p:cNvSpPr>
          <p:nvPr>
            <p:ph sz="quarter" idx="16"/>
          </p:nvPr>
        </p:nvSpPr>
        <p:spPr>
          <a:xfrm>
            <a:off x="497379" y="1534219"/>
            <a:ext cx="5376372" cy="392271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3" name="Inhaltsplatzhalter 10">
            <a:extLst>
              <a:ext uri="{FF2B5EF4-FFF2-40B4-BE49-F238E27FC236}">
                <a16:creationId xmlns:a16="http://schemas.microsoft.com/office/drawing/2014/main" id="{45B76181-8F0F-4939-8B7F-1CA6DBB74993}"/>
              </a:ext>
            </a:extLst>
          </p:cNvPr>
          <p:cNvSpPr>
            <a:spLocks noGrp="1"/>
          </p:cNvSpPr>
          <p:nvPr>
            <p:ph sz="quarter" idx="19"/>
          </p:nvPr>
        </p:nvSpPr>
        <p:spPr>
          <a:xfrm>
            <a:off x="497379" y="5626776"/>
            <a:ext cx="11197242" cy="545745"/>
          </a:xfrm>
        </p:spPr>
        <p:txBody>
          <a:bodyPr>
            <a:noAutofit/>
          </a:bodyPr>
          <a:lstStyle>
            <a:lvl1pPr marL="0" indent="0">
              <a:buNone/>
              <a:defRPr sz="1400"/>
            </a:lvl1pPr>
            <a:lvl2pPr>
              <a:defRPr sz="1400"/>
            </a:lvl2pPr>
            <a:lvl3pPr>
              <a:defRPr sz="1200"/>
            </a:lvl3pPr>
            <a:lvl4pPr>
              <a:defRPr sz="1100"/>
            </a:lvl4pPr>
            <a:lvl5pPr>
              <a:defRPr sz="1100"/>
            </a:lvl5pPr>
          </a:lstStyle>
          <a:p>
            <a:pPr lvl="0"/>
            <a:r>
              <a:rPr lang="de-DE"/>
              <a:t>Mastertextformat bearbeiten</a:t>
            </a:r>
          </a:p>
        </p:txBody>
      </p:sp>
    </p:spTree>
    <p:extLst>
      <p:ext uri="{BB962C8B-B14F-4D97-AF65-F5344CB8AC3E}">
        <p14:creationId xmlns:p14="http://schemas.microsoft.com/office/powerpoint/2010/main" val="1649054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8EF94EAD-6DA5-5534-FA48-25EEC3C976CB}"/>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6348548"/>
            <a:ext cx="12204000" cy="511690"/>
          </a:xfrm>
          <a:prstGeom prst="rect">
            <a:avLst/>
          </a:prstGeom>
        </p:spPr>
      </p:pic>
    </p:spTree>
    <p:extLst>
      <p:ext uri="{BB962C8B-B14F-4D97-AF65-F5344CB8AC3E}">
        <p14:creationId xmlns:p14="http://schemas.microsoft.com/office/powerpoint/2010/main" val="3209285956"/>
      </p:ext>
    </p:extLst>
  </p:cSld>
  <p:clrMap bg1="lt1" tx1="dk1" bg2="lt2" tx2="dk2" accent1="accent1" accent2="accent2" accent3="accent3" accent4="accent4" accent5="accent5" accent6="accent6" hlink="hlink" folHlink="folHlink"/>
  <p:sldLayoutIdLst>
    <p:sldLayoutId id="2147483662" r:id="rId1"/>
    <p:sldLayoutId id="2147483657" r:id="rId2"/>
    <p:sldLayoutId id="2147483658" r:id="rId3"/>
    <p:sldLayoutId id="2147483659" r:id="rId4"/>
    <p:sldLayoutId id="2147483660" r:id="rId5"/>
    <p:sldLayoutId id="2147483664" r:id="rId6"/>
    <p:sldLayoutId id="2147483665" r:id="rId7"/>
    <p:sldLayoutId id="2147483666" r:id="rId8"/>
    <p:sldLayoutId id="214748366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mscrm-addons.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mailto:support@mscrm-addons.com" TargetMode="External"/><Relationship Id="rId3" Type="http://schemas.openxmlformats.org/officeDocument/2006/relationships/image" Target="../media/image38.png"/><Relationship Id="rId7" Type="http://schemas.openxmlformats.org/officeDocument/2006/relationships/hyperlink" Target="https://www.mscrm-addons.com/language/en-US/Solutions/TelephoneIntegration-for-Microsoft-Dynamics-365/LandingPage/gclid/EAIaIQobChMIvJ-6_8WW9wIVjAbgCh1XTg9zEAEYASAAEgKoMPD_BwE" TargetMode="External"/><Relationship Id="rId2"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hyperlink" Target="https://support.mscrm-addons.com/knowledgebase/getting-started-post-appsource-installation-steps-on-telephoneintegration/" TargetMode="External"/><Relationship Id="rId11" Type="http://schemas.openxmlformats.org/officeDocument/2006/relationships/hyperlink" Target="https://www.mscrm-addons.com/Downloads/Download-TelephoneIntegration-For-Dynamics365" TargetMode="External"/><Relationship Id="rId5" Type="http://schemas.openxmlformats.org/officeDocument/2006/relationships/hyperlink" Target="https://appsource.microsoft.com/en-us/product/dynamics-365/mscrm-addons.8e279033-8dfc-467e-a0bb-ec7128d2fd02?mktcmpid=TI_Salesdeck&amp;src=Partnerpackage_EU" TargetMode="External"/><Relationship Id="rId10" Type="http://schemas.openxmlformats.org/officeDocument/2006/relationships/image" Target="../media/image40.svg"/><Relationship Id="rId4" Type="http://schemas.openxmlformats.org/officeDocument/2006/relationships/hyperlink" Target="https://www.mscrm-addons.com/language/en-US/Solutions/TelephoneIntegration-for-Microsoft-Dynamics-365/Start-TelephoneIntegration-Trial" TargetMode="External"/><Relationship Id="rId9" Type="http://schemas.openxmlformats.org/officeDocument/2006/relationships/image" Target="../media/image3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7.png"/><Relationship Id="rId3" Type="http://schemas.openxmlformats.org/officeDocument/2006/relationships/hyperlink" Target="http://www.mscrm-addons.com/" TargetMode="External"/><Relationship Id="rId7" Type="http://schemas.openxmlformats.org/officeDocument/2006/relationships/image" Target="../media/image42.svg"/><Relationship Id="rId12" Type="http://schemas.openxmlformats.org/officeDocument/2006/relationships/hyperlink" Target="mailto:info@mscrm-addons.com" TargetMode="External"/><Relationship Id="rId2" Type="http://schemas.openxmlformats.org/officeDocument/2006/relationships/notesSlide" Target="../notesSlides/notesSlide7.xml"/><Relationship Id="rId16" Type="http://schemas.openxmlformats.org/officeDocument/2006/relationships/image" Target="../media/image50.svg"/><Relationship Id="rId1" Type="http://schemas.openxmlformats.org/officeDocument/2006/relationships/slideLayout" Target="../slideLayouts/slideLayout1.xml"/><Relationship Id="rId6" Type="http://schemas.openxmlformats.org/officeDocument/2006/relationships/image" Target="../media/image41.png"/><Relationship Id="rId11" Type="http://schemas.openxmlformats.org/officeDocument/2006/relationships/image" Target="../media/image46.svg"/><Relationship Id="rId5" Type="http://schemas.openxmlformats.org/officeDocument/2006/relationships/hyperlink" Target="https://www.youtube.com/user/mscrmaddons" TargetMode="External"/><Relationship Id="rId15" Type="http://schemas.openxmlformats.org/officeDocument/2006/relationships/image" Target="../media/image49.png"/><Relationship Id="rId10" Type="http://schemas.openxmlformats.org/officeDocument/2006/relationships/image" Target="../media/image45.png"/><Relationship Id="rId4" Type="http://schemas.openxmlformats.org/officeDocument/2006/relationships/hyperlink" Target="https://support.mscrm-addons.com/" TargetMode="External"/><Relationship Id="rId9" Type="http://schemas.openxmlformats.org/officeDocument/2006/relationships/image" Target="../media/image44.svg"/><Relationship Id="rId14" Type="http://schemas.openxmlformats.org/officeDocument/2006/relationships/image" Target="../media/image48.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svg"/><Relationship Id="rId12" Type="http://schemas.openxmlformats.org/officeDocument/2006/relationships/image" Target="../media/image17.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mscrm-addons.com/About-Us/References" TargetMode="Externa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appsource.microsoft.com/de-at/product/dynamics-365/mscrm-addons.8e279033-8dfc-467e-a0bb-ec7128d2fd02" TargetMode="Externa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hyperlink" Target="https://appsource.microsoft.com/de-at/product/dynamics-365/mscrm-addons.476a180b-fafb-46ee-815b-a4bc7613492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ECD2E112-DE46-4C8D-8E7C-0103E7AED8AA}"/>
              </a:ext>
            </a:extLst>
          </p:cNvPr>
          <p:cNvSpPr>
            <a:spLocks noGrp="1"/>
          </p:cNvSpPr>
          <p:nvPr>
            <p:ph type="subTitle" idx="1"/>
          </p:nvPr>
        </p:nvSpPr>
        <p:spPr>
          <a:xfrm>
            <a:off x="1523999" y="4542817"/>
            <a:ext cx="9144000" cy="1283291"/>
          </a:xfrm>
        </p:spPr>
        <p:txBody>
          <a:bodyPr/>
          <a:lstStyle/>
          <a:p>
            <a:endParaRPr lang="en-US" dirty="0">
              <a:solidFill>
                <a:schemeClr val="accent2"/>
              </a:solidFill>
            </a:endParaRPr>
          </a:p>
          <a:p>
            <a:endParaRPr lang="en-US" dirty="0">
              <a:solidFill>
                <a:schemeClr val="accent2"/>
              </a:solidFill>
            </a:endParaRPr>
          </a:p>
          <a:p>
            <a:r>
              <a:rPr lang="en-US" dirty="0">
                <a:solidFill>
                  <a:schemeClr val="accent2"/>
                </a:solidFill>
                <a:hlinkClick r:id="rId2"/>
              </a:rPr>
              <a:t>www.mscrm-addons.com</a:t>
            </a:r>
            <a:r>
              <a:rPr lang="en-US" dirty="0">
                <a:solidFill>
                  <a:schemeClr val="accent2"/>
                </a:solidFill>
              </a:rPr>
              <a:t> </a:t>
            </a:r>
          </a:p>
        </p:txBody>
      </p:sp>
      <p:sp>
        <p:nvSpPr>
          <p:cNvPr id="2" name="Titel 1">
            <a:extLst>
              <a:ext uri="{FF2B5EF4-FFF2-40B4-BE49-F238E27FC236}">
                <a16:creationId xmlns:a16="http://schemas.microsoft.com/office/drawing/2014/main" id="{374188B0-830A-4C20-BD97-8C364789E3F0}"/>
              </a:ext>
            </a:extLst>
          </p:cNvPr>
          <p:cNvSpPr>
            <a:spLocks noGrp="1"/>
          </p:cNvSpPr>
          <p:nvPr>
            <p:ph type="ctrTitle"/>
          </p:nvPr>
        </p:nvSpPr>
        <p:spPr>
          <a:xfrm>
            <a:off x="545506" y="2898517"/>
            <a:ext cx="11100987" cy="1729250"/>
          </a:xfrm>
        </p:spPr>
        <p:txBody>
          <a:bodyPr/>
          <a:lstStyle/>
          <a:p>
            <a:br>
              <a:rPr lang="en-US" sz="4600" dirty="0">
                <a:solidFill>
                  <a:schemeClr val="tx2"/>
                </a:solidFill>
              </a:rPr>
            </a:br>
            <a:br>
              <a:rPr lang="en-US" sz="4600" dirty="0">
                <a:solidFill>
                  <a:schemeClr val="tx2"/>
                </a:solidFill>
              </a:rPr>
            </a:br>
            <a:br>
              <a:rPr lang="en-US" sz="4600" dirty="0">
                <a:solidFill>
                  <a:schemeClr val="tx2"/>
                </a:solidFill>
              </a:rPr>
            </a:br>
            <a:br>
              <a:rPr lang="en-US" sz="4600" dirty="0">
                <a:solidFill>
                  <a:schemeClr val="tx2"/>
                </a:solidFill>
              </a:rPr>
            </a:br>
            <a:br>
              <a:rPr lang="en-US" sz="4600" dirty="0">
                <a:solidFill>
                  <a:schemeClr val="tx2"/>
                </a:solidFill>
              </a:rPr>
            </a:br>
            <a:br>
              <a:rPr lang="en-US" sz="4600" dirty="0">
                <a:solidFill>
                  <a:schemeClr val="tx2"/>
                </a:solidFill>
              </a:rPr>
            </a:br>
            <a:br>
              <a:rPr lang="en-US" sz="4600" dirty="0">
                <a:solidFill>
                  <a:schemeClr val="tx2"/>
                </a:solidFill>
              </a:rPr>
            </a:br>
            <a:br>
              <a:rPr lang="en-US" sz="4600" dirty="0">
                <a:solidFill>
                  <a:schemeClr val="tx2"/>
                </a:solidFill>
              </a:rPr>
            </a:br>
            <a:br>
              <a:rPr lang="en-US" sz="4600" dirty="0">
                <a:solidFill>
                  <a:schemeClr val="tx2"/>
                </a:solidFill>
              </a:rPr>
            </a:br>
            <a:br>
              <a:rPr lang="en-US" sz="4600" dirty="0">
                <a:solidFill>
                  <a:schemeClr val="tx2"/>
                </a:solidFill>
              </a:rPr>
            </a:br>
            <a:br>
              <a:rPr lang="en-US" sz="4600" dirty="0">
                <a:solidFill>
                  <a:schemeClr val="tx2"/>
                </a:solidFill>
              </a:rPr>
            </a:br>
            <a:r>
              <a:rPr lang="en-US" sz="4000" dirty="0" err="1">
                <a:solidFill>
                  <a:schemeClr val="tx2"/>
                </a:solidFill>
              </a:rPr>
              <a:t>TelephoneIntegration</a:t>
            </a:r>
            <a:br>
              <a:rPr lang="en-US" sz="4000" dirty="0">
                <a:solidFill>
                  <a:schemeClr val="tx2"/>
                </a:solidFill>
              </a:rPr>
            </a:br>
            <a:r>
              <a:rPr lang="en-US" sz="2600" dirty="0">
                <a:solidFill>
                  <a:schemeClr val="tx2"/>
                </a:solidFill>
              </a:rPr>
              <a:t>for</a:t>
            </a:r>
            <a:br>
              <a:rPr lang="en-US" sz="4000" dirty="0">
                <a:solidFill>
                  <a:schemeClr val="tx2"/>
                </a:solidFill>
              </a:rPr>
            </a:br>
            <a:r>
              <a:rPr lang="en-US" sz="4000" dirty="0">
                <a:solidFill>
                  <a:schemeClr val="tx2"/>
                </a:solidFill>
              </a:rPr>
              <a:t>Microsoft Dynamics 365 &amp; Power Apps</a:t>
            </a:r>
          </a:p>
        </p:txBody>
      </p:sp>
      <p:pic>
        <p:nvPicPr>
          <p:cNvPr id="8" name="Grafik 1" descr="Ein Bild, das Vogel enthält.&#10;&#10;Automatisch generierte Beschreibung">
            <a:extLst>
              <a:ext uri="{FF2B5EF4-FFF2-40B4-BE49-F238E27FC236}">
                <a16:creationId xmlns:a16="http://schemas.microsoft.com/office/drawing/2014/main" id="{032C1DD9-66D2-BC53-C918-601B069F28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9678" y="4998228"/>
            <a:ext cx="2758586" cy="1185312"/>
          </a:xfrm>
          <a:prstGeom prst="rect">
            <a:avLst/>
          </a:prstGeom>
        </p:spPr>
      </p:pic>
    </p:spTree>
    <p:extLst>
      <p:ext uri="{BB962C8B-B14F-4D97-AF65-F5344CB8AC3E}">
        <p14:creationId xmlns:p14="http://schemas.microsoft.com/office/powerpoint/2010/main" val="3000829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752AC30-D722-4CB6-A7D5-0399633BCC21}"/>
              </a:ext>
            </a:extLst>
          </p:cNvPr>
          <p:cNvSpPr>
            <a:spLocks noGrp="1"/>
          </p:cNvSpPr>
          <p:nvPr>
            <p:ph sz="quarter" idx="16"/>
          </p:nvPr>
        </p:nvSpPr>
        <p:spPr/>
        <p:txBody>
          <a:bodyPr/>
          <a:lstStyle/>
          <a:p>
            <a:pPr>
              <a:buClr>
                <a:schemeClr val="accent5"/>
              </a:buClr>
            </a:pPr>
            <a:endParaRPr lang="en-US" b="1" dirty="0"/>
          </a:p>
          <a:p>
            <a:endParaRPr lang="de-DE" dirty="0"/>
          </a:p>
        </p:txBody>
      </p:sp>
      <p:sp>
        <p:nvSpPr>
          <p:cNvPr id="3" name="Inhaltsplatzhalter 2">
            <a:extLst>
              <a:ext uri="{FF2B5EF4-FFF2-40B4-BE49-F238E27FC236}">
                <a16:creationId xmlns:a16="http://schemas.microsoft.com/office/drawing/2014/main" id="{74807DB5-74C7-4EA7-9626-58888B7FC56F}"/>
              </a:ext>
            </a:extLst>
          </p:cNvPr>
          <p:cNvSpPr>
            <a:spLocks noGrp="1"/>
          </p:cNvSpPr>
          <p:nvPr>
            <p:ph sz="quarter" idx="20"/>
          </p:nvPr>
        </p:nvSpPr>
        <p:spPr/>
        <p:txBody>
          <a:bodyPr/>
          <a:lstStyle/>
          <a:p>
            <a:r>
              <a:rPr lang="de-DE" dirty="0"/>
              <a:t>Getting Started</a:t>
            </a:r>
          </a:p>
        </p:txBody>
      </p:sp>
      <p:pic>
        <p:nvPicPr>
          <p:cNvPr id="4" name="Grafik 19">
            <a:extLst>
              <a:ext uri="{FF2B5EF4-FFF2-40B4-BE49-F238E27FC236}">
                <a16:creationId xmlns:a16="http://schemas.microsoft.com/office/drawing/2014/main" id="{C60F4C20-073E-3520-63FF-66B9D7C2E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191" y="2340544"/>
            <a:ext cx="720000" cy="720000"/>
          </a:xfrm>
          <a:prstGeom prst="rect">
            <a:avLst/>
          </a:prstGeom>
        </p:spPr>
      </p:pic>
      <p:pic>
        <p:nvPicPr>
          <p:cNvPr id="9" name="Grafik 27">
            <a:extLst>
              <a:ext uri="{FF2B5EF4-FFF2-40B4-BE49-F238E27FC236}">
                <a16:creationId xmlns:a16="http://schemas.microsoft.com/office/drawing/2014/main" id="{0C28089A-5BB2-C5FF-52F5-B9862704F4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591" y="3927108"/>
            <a:ext cx="1219200" cy="1219200"/>
          </a:xfrm>
          <a:prstGeom prst="rect">
            <a:avLst/>
          </a:prstGeom>
        </p:spPr>
      </p:pic>
      <p:sp>
        <p:nvSpPr>
          <p:cNvPr id="12" name="Rectangle 11">
            <a:extLst>
              <a:ext uri="{FF2B5EF4-FFF2-40B4-BE49-F238E27FC236}">
                <a16:creationId xmlns:a16="http://schemas.microsoft.com/office/drawing/2014/main" id="{4ED71D3E-5303-DE87-2D2C-8DFA3F50EC69}"/>
              </a:ext>
            </a:extLst>
          </p:cNvPr>
          <p:cNvSpPr/>
          <p:nvPr/>
        </p:nvSpPr>
        <p:spPr>
          <a:xfrm>
            <a:off x="1540933" y="1266382"/>
            <a:ext cx="10153164" cy="4370427"/>
          </a:xfrm>
          <a:prstGeom prst="rect">
            <a:avLst/>
          </a:prstGeom>
        </p:spPr>
        <p:txBody>
          <a:bodyPr wrap="square">
            <a:spAutoFit/>
          </a:bodyPr>
          <a:lstStyle/>
          <a:p>
            <a:pPr marL="342900" indent="-342900" defTabSz="457200">
              <a:buFont typeface="+mj-lt"/>
              <a:buAutoNum type="arabicPeriod"/>
              <a:defRPr/>
            </a:pPr>
            <a:r>
              <a:rPr lang="en-US" sz="1500" b="1" dirty="0">
                <a:solidFill>
                  <a:prstClr val="black"/>
                </a:solidFill>
                <a:latin typeface="Segoe UI" panose="020B0502040204020203" pitchFamily="34" charset="0"/>
                <a:ea typeface="Segoe UI" panose="020B0502040204020203" pitchFamily="34" charset="0"/>
                <a:cs typeface="Segoe UI" panose="020B0502040204020203" pitchFamily="34" charset="0"/>
              </a:rPr>
              <a:t>Test the compatibility of your phone system </a:t>
            </a:r>
            <a:br>
              <a:rPr lang="en-US" sz="1500" b="1" dirty="0">
                <a:solidFill>
                  <a:prstClr val="black"/>
                </a:solidFill>
                <a:latin typeface="Segoe UI" panose="020B0502040204020203" pitchFamily="34" charset="0"/>
                <a:ea typeface="Segoe UI" panose="020B0502040204020203" pitchFamily="34" charset="0"/>
                <a:cs typeface="Segoe UI" panose="020B0502040204020203" pitchFamily="34" charset="0"/>
              </a:rPr>
            </a:br>
            <a:r>
              <a:rPr lang="en-US" sz="1400" b="0" i="0" dirty="0">
                <a:solidFill>
                  <a:srgbClr val="323130"/>
                </a:solidFill>
                <a:effectLst/>
                <a:latin typeface="Segoe UI" panose="020B0502040204020203" pitchFamily="34" charset="0"/>
              </a:rPr>
              <a:t>It is recommended to first test the compatibility of your phone system with the </a:t>
            </a:r>
            <a:r>
              <a:rPr lang="en-US" sz="1400" b="1" i="0" dirty="0">
                <a:solidFill>
                  <a:srgbClr val="0077B3"/>
                </a:solidFill>
                <a:effectLst/>
                <a:latin typeface="Segoe UI" panose="020B0502040204020203" pitchFamily="34" charset="0"/>
                <a:hlinkClick r:id="rId4">
                  <a:extLst>
                    <a:ext uri="{A12FA001-AC4F-418D-AE19-62706E023703}">
                      <ahyp:hlinkClr xmlns:ahyp="http://schemas.microsoft.com/office/drawing/2018/hyperlinkcolor" val="tx"/>
                    </a:ext>
                  </a:extLst>
                </a:hlinkClick>
              </a:rPr>
              <a:t>Phone Test Tool</a:t>
            </a:r>
            <a:endParaRPr lang="en-US" sz="1400" b="1" i="0" dirty="0">
              <a:solidFill>
                <a:srgbClr val="0077B3"/>
              </a:solidFill>
              <a:effectLst/>
              <a:latin typeface="Segoe UI" panose="020B0502040204020203" pitchFamily="34" charset="0"/>
            </a:endParaRPr>
          </a:p>
          <a:p>
            <a:pPr defTabSz="457200">
              <a:defRPr/>
            </a:pPr>
            <a:endParaRPr lang="en-US" sz="1400" dirty="0">
              <a:solidFill>
                <a:srgbClr val="0077B3"/>
              </a:solidFill>
              <a:latin typeface="Segoe UI" panose="020B0502040204020203" pitchFamily="34" charset="0"/>
              <a:cs typeface="Segoe UI" panose="020B0502040204020203" pitchFamily="34" charset="0"/>
            </a:endParaRPr>
          </a:p>
          <a:p>
            <a:pPr marL="342900" indent="-342900" defTabSz="457200">
              <a:buFont typeface="+mj-lt"/>
              <a:buAutoNum type="arabicPeriod"/>
              <a:defRPr/>
            </a:pPr>
            <a:endParaRPr lang="en-US" sz="1700" b="1" dirty="0">
              <a:solidFill>
                <a:prstClr val="black"/>
              </a:solidFill>
              <a:latin typeface="Segoe UI" panose="020B0502040204020203" pitchFamily="34" charset="0"/>
              <a:cs typeface="Segoe UI" panose="020B0502040204020203" pitchFamily="34" charset="0"/>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startAt="2"/>
              <a:tabLst/>
              <a:defRPr/>
            </a:pPr>
            <a:r>
              <a:rPr kumimoji="0" lang="en-US" sz="1500" b="1"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Download &amp; install TI-Server and TI-Client</a:t>
            </a:r>
          </a:p>
          <a:p>
            <a:pPr>
              <a:tabLst>
                <a:tab pos="360363" algn="l"/>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Online:</a:t>
            </a:r>
            <a:r>
              <a:rPr kumimoji="0" lang="en-US" sz="1400" b="0" i="0" u="none" strike="noStrike" kern="1200" cap="none" spc="0" normalizeH="0" baseline="0" noProof="0" dirty="0">
                <a:ln>
                  <a:noFill/>
                </a:ln>
                <a:solidFill>
                  <a:srgbClr val="404040"/>
                </a:solidFill>
                <a:effectLst/>
                <a:uLnTx/>
                <a:uFillTx/>
                <a:latin typeface="Segoe UI" panose="020B0502040204020203" pitchFamily="34" charset="0"/>
                <a:ea typeface="Segoe UI" panose="020B0502040204020203" pitchFamily="34" charset="0"/>
                <a:cs typeface="Segoe UI" panose="020B0502040204020203" pitchFamily="34" charset="0"/>
              </a:rPr>
              <a:t> </a:t>
            </a:r>
            <a:r>
              <a:rPr lang="de-DE" sz="1400" dirty="0">
                <a:latin typeface="Segoe UI" panose="020B0502040204020203" pitchFamily="34" charset="0"/>
                <a:cs typeface="Segoe UI" panose="020B0502040204020203" pitchFamily="34" charset="0"/>
                <a:hlinkClick r:id="rId5"/>
              </a:rPr>
              <a:t>AppSource</a:t>
            </a:r>
            <a:endParaRPr lang="de-DE" sz="1400" dirty="0">
              <a:latin typeface="Segoe UI" panose="020B0502040204020203" pitchFamily="34" charset="0"/>
              <a:cs typeface="Segoe UI" panose="020B0502040204020203" pitchFamily="34" charset="0"/>
            </a:endParaRPr>
          </a:p>
          <a:p>
            <a:pPr>
              <a:tabLst>
                <a:tab pos="360363" algn="l"/>
              </a:tabLst>
              <a:defRPr/>
            </a:pP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Find AppSource installation steps </a:t>
            </a:r>
            <a:r>
              <a:rPr kumimoji="0" lang="de-DE" sz="1400" b="0" i="0" u="none" strike="noStrike" kern="1200" cap="none" spc="0" normalizeH="0" baseline="0" noProof="0" dirty="0">
                <a:ln>
                  <a:noFill/>
                </a:ln>
                <a:solidFill>
                  <a:srgbClr val="0077B3"/>
                </a:solidFill>
                <a:effectLst/>
                <a:uLnTx/>
                <a:uFillTx/>
                <a:latin typeface="Segoe UI" panose="020B0502040204020203" pitchFamily="34" charset="0"/>
                <a:cs typeface="Segoe UI" panose="020B0502040204020203" pitchFamily="34" charset="0"/>
                <a:hlinkClick r:id="rId6">
                  <a:extLst>
                    <a:ext uri="{A12FA001-AC4F-418D-AE19-62706E023703}">
                      <ahyp:hlinkClr xmlns:ahyp="http://schemas.microsoft.com/office/drawing/2018/hyperlinkcolor" val="tx"/>
                    </a:ext>
                  </a:extLst>
                </a:hlinkClick>
              </a:rPr>
              <a:t>here</a:t>
            </a:r>
            <a:endParaRPr kumimoji="0" lang="de-DE" sz="1400" b="0" i="0" u="none" strike="noStrike" kern="1200" cap="none" spc="0" normalizeH="0" baseline="0" noProof="0" dirty="0">
              <a:ln>
                <a:noFill/>
              </a:ln>
              <a:solidFill>
                <a:srgbClr val="0077B3"/>
              </a:solidFill>
              <a:effectLst/>
              <a:uLnTx/>
              <a:uFillTx/>
              <a:latin typeface="Segoe UI" panose="020B0502040204020203" pitchFamily="34" charset="0"/>
              <a:cs typeface="Segoe UI" panose="020B0502040204020203" pitchFamily="34" charset="0"/>
            </a:endParaRPr>
          </a:p>
          <a:p>
            <a:pPr>
              <a:tabLst>
                <a:tab pos="360363" algn="l"/>
              </a:tabLst>
              <a:defRPr/>
            </a:pP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TI-Server (Single install): You can install th</a:t>
            </a:r>
            <a:r>
              <a:rPr lang="de-DE" sz="1400" dirty="0">
                <a:solidFill>
                  <a:prstClr val="black"/>
                </a:solidFill>
                <a:latin typeface="Segoe UI" panose="020B0502040204020203" pitchFamily="34" charset="0"/>
                <a:cs typeface="Segoe UI" panose="020B0502040204020203" pitchFamily="34" charset="0"/>
              </a:rPr>
              <a:t>e server component on any PC. It will act as the host to the global configuration 	and license.</a:t>
            </a:r>
            <a:b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b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TI-Client: You will have to install the client on each PC y</a:t>
            </a:r>
            <a:r>
              <a:rPr lang="de-DE" sz="1400" dirty="0">
                <a:solidFill>
                  <a:prstClr val="black"/>
                </a:solidFill>
                <a:latin typeface="Segoe UI" panose="020B0502040204020203" pitchFamily="34" charset="0"/>
                <a:cs typeface="Segoe UI" panose="020B0502040204020203" pitchFamily="34" charset="0"/>
              </a:rPr>
              <a:t>ou want to provide the CTI too. </a:t>
            </a:r>
            <a:endPar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a:p>
            <a:pPr>
              <a:tabLst>
                <a:tab pos="360363" algn="l"/>
              </a:tabLst>
              <a:defRPr/>
            </a:pPr>
            <a:endParaRPr kumimoji="0" lang="en-US" sz="1400" b="0" i="0" u="none" strike="noStrike" kern="1200" cap="none" spc="0" normalizeH="0" baseline="0" noProof="0" dirty="0">
              <a:ln>
                <a:noFill/>
              </a:ln>
              <a:solidFill>
                <a:srgbClr val="404040"/>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tabLst/>
              <a:defRPr/>
            </a:pPr>
            <a:endPar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a:p>
            <a:pPr marR="0" lvl="0" algn="l" defTabSz="457200" rtl="0" eaLnBrk="1" fontAlgn="auto" latinLnBrk="0" hangingPunct="1">
              <a:lnSpc>
                <a:spcPct val="100000"/>
              </a:lnSpc>
              <a:spcBef>
                <a:spcPts val="0"/>
              </a:spcBef>
              <a:spcAft>
                <a:spcPts val="0"/>
              </a:spcAft>
              <a:buClrTx/>
              <a:buSzTx/>
              <a:tabLst/>
              <a:defRPr/>
            </a:pPr>
            <a:r>
              <a:rPr kumimoji="0" lang="en-US" sz="17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That’s</a:t>
            </a:r>
            <a:r>
              <a:rPr kumimoji="0" lang="de-DE" sz="17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it! </a:t>
            </a:r>
            <a:r>
              <a:rPr kumimoji="0" lang="de-DE" sz="1700" b="1"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Our</a:t>
            </a:r>
            <a:r>
              <a:rPr kumimoji="0" lang="de-DE" sz="17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r>
              <a:rPr kumimoji="0" lang="de-DE" sz="1700" b="1"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solution</a:t>
            </a:r>
            <a:r>
              <a:rPr kumimoji="0" lang="de-DE" sz="17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will </a:t>
            </a:r>
            <a:r>
              <a:rPr kumimoji="0" lang="de-DE" sz="1700" b="1"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run</a:t>
            </a:r>
            <a:r>
              <a:rPr kumimoji="0" lang="de-DE" sz="17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in </a:t>
            </a:r>
            <a:r>
              <a:rPr kumimoji="0" lang="de-DE" sz="1700" b="1"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trial</a:t>
            </a:r>
            <a:r>
              <a:rPr kumimoji="0" lang="de-DE" sz="17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r>
              <a:rPr kumimoji="0" lang="de-DE" sz="1700" b="1"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mode</a:t>
            </a:r>
            <a:r>
              <a:rPr kumimoji="0" lang="de-DE" sz="17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r>
              <a:rPr kumimoji="0" lang="de-DE" sz="1700" b="1"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for</a:t>
            </a:r>
            <a:r>
              <a:rPr kumimoji="0" lang="de-DE" sz="17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14 </a:t>
            </a:r>
            <a:r>
              <a:rPr kumimoji="0" lang="de-DE" sz="1700" b="1"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days</a:t>
            </a:r>
            <a:r>
              <a:rPr kumimoji="0" lang="de-DE" sz="17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r>
              <a:rPr kumimoji="0" lang="de-DE" sz="1700" b="1"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automatically</a:t>
            </a:r>
            <a:b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br>
            <a:r>
              <a:rPr kumimoji="0" lang="de-DE" sz="14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If</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r>
              <a:rPr kumimoji="0" lang="de-DE" sz="14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you</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r>
              <a:rPr kumimoji="0" lang="de-DE" sz="14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need</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an </a:t>
            </a:r>
            <a:r>
              <a:rPr kumimoji="0" lang="de-DE" sz="14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extension</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r>
              <a:rPr kumimoji="0" lang="de-DE" sz="14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for</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 </a:t>
            </a:r>
            <a:r>
              <a:rPr kumimoji="0" lang="de-DE" sz="14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customer</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r>
              <a:rPr kumimoji="0" lang="de-DE" sz="14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contact</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r>
              <a:rPr kumimoji="0" lang="de-DE" sz="14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our</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support </a:t>
            </a:r>
            <a:r>
              <a:rPr kumimoji="0" lang="de-DE" sz="14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team</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and </a:t>
            </a:r>
            <a:r>
              <a:rPr kumimoji="0" lang="de-DE" sz="14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ask</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r>
              <a:rPr kumimoji="0" lang="de-DE" sz="14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for</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r>
              <a:rPr kumimoji="0" lang="de-DE" sz="14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keys</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a:t>
            </a:r>
          </a:p>
          <a:p>
            <a:pPr marL="0" marR="0" lvl="0" indent="0" algn="l" defTabSz="457200" rtl="0" eaLnBrk="1" fontAlgn="auto" latinLnBrk="0" hangingPunct="1">
              <a:lnSpc>
                <a:spcPct val="100000"/>
              </a:lnSpc>
              <a:spcBef>
                <a:spcPts val="0"/>
              </a:spcBef>
              <a:spcAft>
                <a:spcPts val="600"/>
              </a:spcAft>
              <a:buClrTx/>
              <a:buSzTx/>
              <a:buFontTx/>
              <a:buAutoNum type="arabicPeriod" startAt="3"/>
              <a:tabLst/>
              <a:defRPr/>
            </a:pPr>
            <a:endPar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a:p>
            <a:pPr marL="342000" indent="0">
              <a:spcBef>
                <a:spcPts val="0"/>
              </a:spcBef>
              <a:spcAft>
                <a:spcPts val="600"/>
              </a:spcAft>
              <a:buNone/>
            </a:pP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Find more information </a:t>
            </a:r>
            <a:r>
              <a:rPr kumimoji="0" lang="de-DE" sz="1400" b="1" i="0" u="none" strike="noStrike" kern="1200" cap="none" spc="0" normalizeH="0" baseline="0" noProof="0" dirty="0">
                <a:ln>
                  <a:noFill/>
                </a:ln>
                <a:solidFill>
                  <a:srgbClr val="0077B3"/>
                </a:solidFill>
                <a:effectLst/>
                <a:uLnTx/>
                <a:uFillTx/>
                <a:latin typeface="Segoe UI" panose="020B0502040204020203" pitchFamily="34" charset="0"/>
                <a:cs typeface="Segoe UI" panose="020B0502040204020203" pitchFamily="34" charset="0"/>
                <a:hlinkClick r:id="rId7">
                  <a:extLst>
                    <a:ext uri="{A12FA001-AC4F-418D-AE19-62706E023703}">
                      <ahyp:hlinkClr xmlns:ahyp="http://schemas.microsoft.com/office/drawing/2018/hyperlinkcolor" val="tx"/>
                    </a:ext>
                  </a:extLst>
                </a:hlinkClick>
              </a:rPr>
              <a:t>here</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endParaRPr lang="de-DE" sz="1400" dirty="0">
              <a:latin typeface="Segoe UI" panose="020B0502040204020203" pitchFamily="34" charset="0"/>
              <a:cs typeface="Segoe UI" panose="020B0502040204020203" pitchFamily="34" charset="0"/>
            </a:endParaRPr>
          </a:p>
          <a:p>
            <a:pPr marL="342000" marR="0" lvl="0" indent="0" algn="l" defTabSz="457200" rtl="0" eaLnBrk="1" fontAlgn="auto" latinLnBrk="0" hangingPunct="1">
              <a:lnSpc>
                <a:spcPct val="100000"/>
              </a:lnSpc>
              <a:spcBef>
                <a:spcPts val="0"/>
              </a:spcBef>
              <a:spcAft>
                <a:spcPts val="60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If you have any questions, </a:t>
            </a: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don’t</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hesitate to contact our support team via</a:t>
            </a:r>
          </a:p>
          <a:p>
            <a:pPr marL="742950" marR="0" lvl="1"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Live-Chat (available 17 hours a day) or E-mail to </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hlinkClick r:id="rId8"/>
              </a:rPr>
              <a:t>support@mscrm-addons.com</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r>
              <a:rPr kumimoji="0" lang="en-US" sz="17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a:t>
            </a:r>
            <a:endParaRPr kumimoji="0" lang="en-US" sz="24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pic>
        <p:nvPicPr>
          <p:cNvPr id="14" name="Graphic 13" descr="Telephone with solid fill">
            <a:extLst>
              <a:ext uri="{FF2B5EF4-FFF2-40B4-BE49-F238E27FC236}">
                <a16:creationId xmlns:a16="http://schemas.microsoft.com/office/drawing/2014/main" id="{B7D909F5-A3FD-BFC1-7FC1-112AB3215A1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7434" y="1256721"/>
            <a:ext cx="819513" cy="819513"/>
          </a:xfrm>
          <a:prstGeom prst="rect">
            <a:avLst/>
          </a:prstGeom>
        </p:spPr>
      </p:pic>
      <p:sp>
        <p:nvSpPr>
          <p:cNvPr id="7" name="Textfeld 30">
            <a:extLst>
              <a:ext uri="{FF2B5EF4-FFF2-40B4-BE49-F238E27FC236}">
                <a16:creationId xmlns:a16="http://schemas.microsoft.com/office/drawing/2014/main" id="{B58CC807-AA05-21A5-F616-9BB135CA9ECC}"/>
              </a:ext>
            </a:extLst>
          </p:cNvPr>
          <p:cNvSpPr txBox="1"/>
          <p:nvPr/>
        </p:nvSpPr>
        <p:spPr>
          <a:xfrm>
            <a:off x="517162" y="6485274"/>
            <a:ext cx="459561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Note: for On-Premise Deployments see: </a:t>
            </a:r>
            <a:r>
              <a:rPr kumimoji="0" lang="de-DE" sz="14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hlinkClick r:id="rId11">
                  <a:extLst>
                    <a:ext uri="{A12FA001-AC4F-418D-AE19-62706E023703}">
                      <ahyp:hlinkClr xmlns:ahyp="http://schemas.microsoft.com/office/drawing/2018/hyperlinkcolor" val="tx"/>
                    </a:ext>
                  </a:extLst>
                </a:hlinkClick>
              </a:rPr>
              <a:t>Download Area</a:t>
            </a:r>
            <a:endParaRPr kumimoji="0" lang="de-DE" sz="14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4265139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a:extLst>
              <a:ext uri="{FF2B5EF4-FFF2-40B4-BE49-F238E27FC236}">
                <a16:creationId xmlns:a16="http://schemas.microsoft.com/office/drawing/2014/main" id="{FD8DD8C0-EBCA-4F68-92BD-A37D092A8D96}"/>
              </a:ext>
            </a:extLst>
          </p:cNvPr>
          <p:cNvSpPr>
            <a:spLocks noGrp="1"/>
          </p:cNvSpPr>
          <p:nvPr>
            <p:ph sz="quarter" idx="20"/>
          </p:nvPr>
        </p:nvSpPr>
        <p:spPr/>
        <p:txBody>
          <a:bodyPr/>
          <a:lstStyle/>
          <a:p>
            <a:pPr>
              <a:spcBef>
                <a:spcPts val="0"/>
              </a:spcBef>
            </a:pPr>
            <a:r>
              <a:rPr lang="de-AT">
                <a:solidFill>
                  <a:schemeClr val="tx2"/>
                </a:solidFill>
                <a:latin typeface="Segoe UI" panose="020B0502040204020203" pitchFamily="34" charset="0"/>
                <a:cs typeface="Segoe UI" panose="020B0502040204020203" pitchFamily="34" charset="0"/>
              </a:rPr>
              <a:t>Pricing EUR</a:t>
            </a:r>
            <a:endParaRPr lang="de-DE" sz="2600" dirty="0">
              <a:solidFill>
                <a:schemeClr val="tx2"/>
              </a:solidFill>
              <a:latin typeface="Segoe UI" panose="020B0502040204020203" pitchFamily="34" charset="0"/>
              <a:cs typeface="Segoe UI" panose="020B0502040204020203" pitchFamily="34" charset="0"/>
            </a:endParaRPr>
          </a:p>
        </p:txBody>
      </p:sp>
      <p:sp>
        <p:nvSpPr>
          <p:cNvPr id="28" name="Rechteck 6">
            <a:extLst>
              <a:ext uri="{FF2B5EF4-FFF2-40B4-BE49-F238E27FC236}">
                <a16:creationId xmlns:a16="http://schemas.microsoft.com/office/drawing/2014/main" id="{EDA7367B-FAF4-30CC-4DCE-7C064F5DB179}"/>
              </a:ext>
            </a:extLst>
          </p:cNvPr>
          <p:cNvSpPr/>
          <p:nvPr/>
        </p:nvSpPr>
        <p:spPr>
          <a:xfrm>
            <a:off x="497378" y="1182946"/>
            <a:ext cx="10293224" cy="784830"/>
          </a:xfrm>
          <a:prstGeom prst="rect">
            <a:avLst/>
          </a:prstGeom>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7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License model: </a:t>
            </a:r>
            <a:r>
              <a:rPr kumimoji="0" lang="de-DE" sz="14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Subscription</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Support </a:t>
            </a: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&amp; Maintenance </a:t>
            </a:r>
            <a:r>
              <a:rPr kumimoji="0" lang="de-DE" sz="1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is included</a:t>
            </a:r>
            <a:endParaRPr kumimoji="0" lang="de-DE" sz="17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graphicFrame>
        <p:nvGraphicFramePr>
          <p:cNvPr id="8" name="Table 5">
            <a:extLst>
              <a:ext uri="{FF2B5EF4-FFF2-40B4-BE49-F238E27FC236}">
                <a16:creationId xmlns:a16="http://schemas.microsoft.com/office/drawing/2014/main" id="{D067C03D-EE96-91B6-ABDD-443C8F3CE8F3}"/>
              </a:ext>
            </a:extLst>
          </p:cNvPr>
          <p:cNvGraphicFramePr>
            <a:graphicFrameLocks noGrp="1"/>
          </p:cNvGraphicFramePr>
          <p:nvPr/>
        </p:nvGraphicFramePr>
        <p:xfrm>
          <a:off x="616563" y="2550685"/>
          <a:ext cx="10054853" cy="1046480"/>
        </p:xfrm>
        <a:graphic>
          <a:graphicData uri="http://schemas.openxmlformats.org/drawingml/2006/table">
            <a:tbl>
              <a:tblPr firstRow="1" bandRow="1">
                <a:tableStyleId>{21E4AEA4-8DFA-4A89-87EB-49C32662AFE0}</a:tableStyleId>
              </a:tblPr>
              <a:tblGrid>
                <a:gridCol w="3592746">
                  <a:extLst>
                    <a:ext uri="{9D8B030D-6E8A-4147-A177-3AD203B41FA5}">
                      <a16:colId xmlns:a16="http://schemas.microsoft.com/office/drawing/2014/main" val="20000"/>
                    </a:ext>
                  </a:extLst>
                </a:gridCol>
                <a:gridCol w="2304195">
                  <a:extLst>
                    <a:ext uri="{9D8B030D-6E8A-4147-A177-3AD203B41FA5}">
                      <a16:colId xmlns:a16="http://schemas.microsoft.com/office/drawing/2014/main" val="20001"/>
                    </a:ext>
                  </a:extLst>
                </a:gridCol>
                <a:gridCol w="2078956">
                  <a:extLst>
                    <a:ext uri="{9D8B030D-6E8A-4147-A177-3AD203B41FA5}">
                      <a16:colId xmlns:a16="http://schemas.microsoft.com/office/drawing/2014/main" val="20002"/>
                    </a:ext>
                  </a:extLst>
                </a:gridCol>
                <a:gridCol w="2078956">
                  <a:extLst>
                    <a:ext uri="{9D8B030D-6E8A-4147-A177-3AD203B41FA5}">
                      <a16:colId xmlns:a16="http://schemas.microsoft.com/office/drawing/2014/main" val="3646143288"/>
                    </a:ext>
                  </a:extLst>
                </a:gridCol>
              </a:tblGrid>
              <a:tr h="222352">
                <a:tc>
                  <a:txBody>
                    <a:bodyPr/>
                    <a:lstStyle/>
                    <a:p>
                      <a:r>
                        <a:rPr lang="de-DE" sz="1400" b="0" dirty="0">
                          <a:latin typeface="Segoe UI" panose="020B0502040204020203" pitchFamily="34" charset="0"/>
                          <a:cs typeface="Segoe UI" panose="020B0502040204020203" pitchFamily="34" charset="0"/>
                        </a:rPr>
                        <a:t>Component</a:t>
                      </a:r>
                    </a:p>
                  </a:txBody>
                  <a:tcPr/>
                </a:tc>
                <a:tc>
                  <a:txBody>
                    <a:bodyPr/>
                    <a:lstStyle/>
                    <a:p>
                      <a:pPr algn="ctr"/>
                      <a:r>
                        <a:rPr lang="de-DE" sz="1400" b="0" dirty="0">
                          <a:latin typeface="Segoe UI" panose="020B0502040204020203" pitchFamily="34" charset="0"/>
                          <a:cs typeface="Segoe UI" panose="020B0502040204020203" pitchFamily="34" charset="0"/>
                        </a:rPr>
                        <a:t>Price / </a:t>
                      </a:r>
                      <a:r>
                        <a:rPr lang="de-DE" sz="1400" b="0" dirty="0" err="1">
                          <a:latin typeface="Segoe UI" panose="020B0502040204020203" pitchFamily="34" charset="0"/>
                          <a:cs typeface="Segoe UI" panose="020B0502040204020203" pitchFamily="34" charset="0"/>
                        </a:rPr>
                        <a:t>license</a:t>
                      </a:r>
                      <a:r>
                        <a:rPr lang="de-DE" sz="1400" b="0" dirty="0">
                          <a:latin typeface="Segoe UI" panose="020B0502040204020203" pitchFamily="34" charset="0"/>
                          <a:cs typeface="Segoe UI" panose="020B0502040204020203" pitchFamily="34" charset="0"/>
                        </a:rPr>
                        <a:t> </a:t>
                      </a:r>
                    </a:p>
                  </a:txBody>
                  <a:tcPr/>
                </a:tc>
                <a:tc>
                  <a:txBody>
                    <a:bodyPr/>
                    <a:lstStyle/>
                    <a:p>
                      <a:pPr algn="ctr"/>
                      <a:r>
                        <a:rPr lang="de-DE" sz="1400" b="0" dirty="0">
                          <a:latin typeface="Segoe UI" panose="020B0502040204020203" pitchFamily="34" charset="0"/>
                          <a:cs typeface="Segoe UI" panose="020B0502040204020203" pitchFamily="34" charset="0"/>
                        </a:rPr>
                        <a:t>Support &amp; Maintenance</a:t>
                      </a:r>
                    </a:p>
                  </a:txBody>
                  <a:tcPr/>
                </a:tc>
                <a:tc>
                  <a:txBody>
                    <a:bodyPr/>
                    <a:lstStyle/>
                    <a:p>
                      <a:pPr algn="ctr"/>
                      <a:r>
                        <a:rPr lang="de-DE" sz="1400" b="0" dirty="0">
                          <a:latin typeface="Segoe UI" panose="020B0502040204020203" pitchFamily="34" charset="0"/>
                          <a:cs typeface="Segoe UI" panose="020B0502040204020203" pitchFamily="34" charset="0"/>
                        </a:rPr>
                        <a:t>Amount (Minimum) </a:t>
                      </a:r>
                    </a:p>
                  </a:txBody>
                  <a:tcPr/>
                </a:tc>
                <a:extLst>
                  <a:ext uri="{0D108BD9-81ED-4DB2-BD59-A6C34878D82A}">
                    <a16:rowId xmlns:a16="http://schemas.microsoft.com/office/drawing/2014/main" val="10000"/>
                  </a:ext>
                </a:extLst>
              </a:tr>
              <a:tr h="370840">
                <a:tc>
                  <a:txBody>
                    <a:bodyPr/>
                    <a:lstStyle/>
                    <a:p>
                      <a:r>
                        <a:rPr lang="de-DE" sz="1400" dirty="0">
                          <a:latin typeface="Segoe UI" panose="020B0502040204020203" pitchFamily="34" charset="0"/>
                          <a:cs typeface="Segoe UI" panose="020B0502040204020203" pitchFamily="34" charset="0"/>
                        </a:rPr>
                        <a:t>Monthly subscription</a:t>
                      </a:r>
                    </a:p>
                  </a:txBody>
                  <a:tcPr/>
                </a:tc>
                <a:tc>
                  <a:txBody>
                    <a:bodyPr/>
                    <a:lstStyle/>
                    <a:p>
                      <a:pPr algn="ctr"/>
                      <a:r>
                        <a:rPr lang="de-DE" sz="1400" kern="1200" dirty="0">
                          <a:solidFill>
                            <a:schemeClr val="dk1"/>
                          </a:solidFill>
                          <a:latin typeface="Segoe UI" panose="020B0502040204020203" pitchFamily="34" charset="0"/>
                          <a:cs typeface="Segoe UI" panose="020B0502040204020203" pitchFamily="34" charset="0"/>
                        </a:rPr>
                        <a:t>€ 6 </a:t>
                      </a:r>
                      <a:r>
                        <a:rPr lang="de-DE" sz="1400" dirty="0">
                          <a:latin typeface="Segoe UI" panose="020B0502040204020203" pitchFamily="34" charset="0"/>
                          <a:cs typeface="Segoe UI" panose="020B0502040204020203" pitchFamily="34" charset="0"/>
                        </a:rPr>
                        <a:t>per user</a:t>
                      </a:r>
                    </a:p>
                  </a:txBody>
                  <a:tcPr/>
                </a:tc>
                <a:tc>
                  <a:txBody>
                    <a:bodyPr/>
                    <a:lstStyle/>
                    <a:p>
                      <a:pPr algn="ctr"/>
                      <a:r>
                        <a:rPr lang="de-DE" sz="1400" dirty="0">
                          <a:latin typeface="Segoe UI" panose="020B0502040204020203" pitchFamily="34" charset="0"/>
                          <a:cs typeface="Segoe UI" panose="020B0502040204020203" pitchFamily="34" charset="0"/>
                        </a:rPr>
                        <a:t>Included</a:t>
                      </a:r>
                    </a:p>
                  </a:txBody>
                  <a:tcPr anchor="ctr"/>
                </a:tc>
                <a:tc>
                  <a:txBody>
                    <a:bodyPr/>
                    <a:lstStyle/>
                    <a:p>
                      <a:pPr algn="ctr"/>
                      <a:r>
                        <a:rPr lang="de-DE" sz="1400" dirty="0">
                          <a:latin typeface="Segoe UI" panose="020B0502040204020203" pitchFamily="34" charset="0"/>
                          <a:cs typeface="Segoe UI" panose="020B0502040204020203" pitchFamily="34" charset="0"/>
                        </a:rPr>
                        <a:t>10</a:t>
                      </a:r>
                    </a:p>
                  </a:txBody>
                  <a:tcPr anchor="ctr"/>
                </a:tc>
                <a:extLst>
                  <a:ext uri="{0D108BD9-81ED-4DB2-BD59-A6C34878D82A}">
                    <a16:rowId xmlns:a16="http://schemas.microsoft.com/office/drawing/2014/main" val="10001"/>
                  </a:ext>
                </a:extLst>
              </a:tr>
              <a:tr h="370840">
                <a:tc>
                  <a:txBody>
                    <a:bodyPr/>
                    <a:lstStyle/>
                    <a:p>
                      <a:r>
                        <a:rPr lang="de-DE" sz="1400" dirty="0">
                          <a:latin typeface="Segoe UI" panose="020B0502040204020203" pitchFamily="34" charset="0"/>
                          <a:cs typeface="Segoe UI" panose="020B0502040204020203" pitchFamily="34" charset="0"/>
                        </a:rPr>
                        <a:t>Annual subscription</a:t>
                      </a:r>
                    </a:p>
                  </a:txBody>
                  <a:tcPr/>
                </a:tc>
                <a:tc>
                  <a:txBody>
                    <a:bodyPr/>
                    <a:lstStyle/>
                    <a:p>
                      <a:pPr algn="ctr"/>
                      <a:r>
                        <a:rPr lang="de-DE" sz="1400" kern="1200" dirty="0">
                          <a:solidFill>
                            <a:schemeClr val="dk1"/>
                          </a:solidFill>
                          <a:latin typeface="Segoe UI" panose="020B0502040204020203" pitchFamily="34" charset="0"/>
                          <a:cs typeface="Segoe UI" panose="020B0502040204020203" pitchFamily="34" charset="0"/>
                        </a:rPr>
                        <a:t>€ 5 </a:t>
                      </a:r>
                      <a:r>
                        <a:rPr lang="de-DE" sz="1400" dirty="0">
                          <a:latin typeface="Segoe UI" panose="020B0502040204020203" pitchFamily="34" charset="0"/>
                          <a:cs typeface="Segoe UI" panose="020B0502040204020203" pitchFamily="34" charset="0"/>
                        </a:rPr>
                        <a:t>per user</a:t>
                      </a:r>
                    </a:p>
                  </a:txBody>
                  <a:tcPr/>
                </a:tc>
                <a:tc>
                  <a:txBody>
                    <a:bodyPr/>
                    <a:lstStyle/>
                    <a:p>
                      <a:pPr algn="ctr"/>
                      <a:r>
                        <a:rPr lang="de-DE" sz="1400" dirty="0">
                          <a:latin typeface="Segoe UI" panose="020B0502040204020203" pitchFamily="34" charset="0"/>
                          <a:cs typeface="Segoe UI" panose="020B0502040204020203" pitchFamily="34" charset="0"/>
                        </a:rPr>
                        <a:t>Included</a:t>
                      </a:r>
                    </a:p>
                  </a:txBody>
                  <a:tcPr anchor="ctr"/>
                </a:tc>
                <a:tc>
                  <a:txBody>
                    <a:bodyPr/>
                    <a:lstStyle/>
                    <a:p>
                      <a:pPr algn="ctr"/>
                      <a:r>
                        <a:rPr lang="de-DE" sz="1400" dirty="0">
                          <a:latin typeface="Segoe UI" panose="020B0502040204020203" pitchFamily="34" charset="0"/>
                          <a:cs typeface="Segoe UI" panose="020B0502040204020203" pitchFamily="34" charset="0"/>
                        </a:rPr>
                        <a:t>10</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23478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5">
            <a:extLst>
              <a:ext uri="{FF2B5EF4-FFF2-40B4-BE49-F238E27FC236}">
                <a16:creationId xmlns:a16="http://schemas.microsoft.com/office/drawing/2014/main" id="{B67ECD60-8CF8-B456-862D-51950F72C14A}"/>
              </a:ext>
            </a:extLst>
          </p:cNvPr>
          <p:cNvSpPr txBox="1">
            <a:spLocks/>
          </p:cNvSpPr>
          <p:nvPr/>
        </p:nvSpPr>
        <p:spPr>
          <a:xfrm>
            <a:off x="497378" y="326959"/>
            <a:ext cx="11197242" cy="54574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accent1"/>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de-AT" dirty="0">
                <a:solidFill>
                  <a:schemeClr val="tx2"/>
                </a:solidFill>
                <a:latin typeface="Segoe UI" panose="020B0502040204020203" pitchFamily="34" charset="0"/>
                <a:cs typeface="Segoe UI" panose="020B0502040204020203" pitchFamily="34" charset="0"/>
              </a:rPr>
              <a:t>Pricing USD</a:t>
            </a:r>
            <a:endParaRPr lang="de-DE" sz="2600" dirty="0">
              <a:solidFill>
                <a:schemeClr val="tx2"/>
              </a:solidFill>
              <a:latin typeface="Segoe UI" panose="020B0502040204020203" pitchFamily="34" charset="0"/>
              <a:cs typeface="Segoe UI" panose="020B0502040204020203" pitchFamily="34" charset="0"/>
            </a:endParaRPr>
          </a:p>
        </p:txBody>
      </p:sp>
      <p:sp>
        <p:nvSpPr>
          <p:cNvPr id="9" name="Rechteck 6">
            <a:extLst>
              <a:ext uri="{FF2B5EF4-FFF2-40B4-BE49-F238E27FC236}">
                <a16:creationId xmlns:a16="http://schemas.microsoft.com/office/drawing/2014/main" id="{807BBCE6-923A-B5E4-0FC1-35E6E87166BE}"/>
              </a:ext>
            </a:extLst>
          </p:cNvPr>
          <p:cNvSpPr/>
          <p:nvPr/>
        </p:nvSpPr>
        <p:spPr>
          <a:xfrm>
            <a:off x="497378" y="1182946"/>
            <a:ext cx="10293224" cy="1046440"/>
          </a:xfrm>
          <a:prstGeom prst="rect">
            <a:avLst/>
          </a:prstGeom>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7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License model: </a:t>
            </a:r>
            <a:r>
              <a:rPr kumimoji="0" lang="de-DE" sz="14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Subscription</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Support &amp; Maintenance is included</a:t>
            </a:r>
            <a:endParaRPr kumimoji="0" lang="de-DE" sz="17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7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p:txBody>
      </p:sp>
      <p:graphicFrame>
        <p:nvGraphicFramePr>
          <p:cNvPr id="10" name="Table 5">
            <a:extLst>
              <a:ext uri="{FF2B5EF4-FFF2-40B4-BE49-F238E27FC236}">
                <a16:creationId xmlns:a16="http://schemas.microsoft.com/office/drawing/2014/main" id="{1E612618-3277-811C-72B1-B1D42AB18D08}"/>
              </a:ext>
            </a:extLst>
          </p:cNvPr>
          <p:cNvGraphicFramePr>
            <a:graphicFrameLocks noGrp="1"/>
          </p:cNvGraphicFramePr>
          <p:nvPr>
            <p:extLst>
              <p:ext uri="{D42A27DB-BD31-4B8C-83A1-F6EECF244321}">
                <p14:modId xmlns:p14="http://schemas.microsoft.com/office/powerpoint/2010/main" val="1137289112"/>
              </p:ext>
            </p:extLst>
          </p:nvPr>
        </p:nvGraphicFramePr>
        <p:xfrm>
          <a:off x="616563" y="2550685"/>
          <a:ext cx="10054853" cy="1046480"/>
        </p:xfrm>
        <a:graphic>
          <a:graphicData uri="http://schemas.openxmlformats.org/drawingml/2006/table">
            <a:tbl>
              <a:tblPr firstRow="1" bandRow="1">
                <a:tableStyleId>{21E4AEA4-8DFA-4A89-87EB-49C32662AFE0}</a:tableStyleId>
              </a:tblPr>
              <a:tblGrid>
                <a:gridCol w="3592746">
                  <a:extLst>
                    <a:ext uri="{9D8B030D-6E8A-4147-A177-3AD203B41FA5}">
                      <a16:colId xmlns:a16="http://schemas.microsoft.com/office/drawing/2014/main" val="20000"/>
                    </a:ext>
                  </a:extLst>
                </a:gridCol>
                <a:gridCol w="2304195">
                  <a:extLst>
                    <a:ext uri="{9D8B030D-6E8A-4147-A177-3AD203B41FA5}">
                      <a16:colId xmlns:a16="http://schemas.microsoft.com/office/drawing/2014/main" val="20001"/>
                    </a:ext>
                  </a:extLst>
                </a:gridCol>
                <a:gridCol w="2078956">
                  <a:extLst>
                    <a:ext uri="{9D8B030D-6E8A-4147-A177-3AD203B41FA5}">
                      <a16:colId xmlns:a16="http://schemas.microsoft.com/office/drawing/2014/main" val="20002"/>
                    </a:ext>
                  </a:extLst>
                </a:gridCol>
                <a:gridCol w="2078956">
                  <a:extLst>
                    <a:ext uri="{9D8B030D-6E8A-4147-A177-3AD203B41FA5}">
                      <a16:colId xmlns:a16="http://schemas.microsoft.com/office/drawing/2014/main" val="3646143288"/>
                    </a:ext>
                  </a:extLst>
                </a:gridCol>
              </a:tblGrid>
              <a:tr h="222352">
                <a:tc>
                  <a:txBody>
                    <a:bodyPr/>
                    <a:lstStyle/>
                    <a:p>
                      <a:r>
                        <a:rPr lang="de-DE" sz="1400" b="0" dirty="0">
                          <a:latin typeface="Segoe UI" panose="020B0502040204020203" pitchFamily="34" charset="0"/>
                          <a:cs typeface="Segoe UI" panose="020B0502040204020203" pitchFamily="34" charset="0"/>
                        </a:rPr>
                        <a:t>Component</a:t>
                      </a:r>
                    </a:p>
                  </a:txBody>
                  <a:tcPr/>
                </a:tc>
                <a:tc>
                  <a:txBody>
                    <a:bodyPr/>
                    <a:lstStyle/>
                    <a:p>
                      <a:pPr algn="ctr"/>
                      <a:r>
                        <a:rPr lang="de-DE" sz="1400" b="0" dirty="0">
                          <a:latin typeface="Segoe UI" panose="020B0502040204020203" pitchFamily="34" charset="0"/>
                          <a:cs typeface="Segoe UI" panose="020B0502040204020203" pitchFamily="34" charset="0"/>
                        </a:rPr>
                        <a:t>Price / </a:t>
                      </a:r>
                      <a:r>
                        <a:rPr lang="de-DE" sz="1400" b="0" dirty="0" err="1">
                          <a:latin typeface="Segoe UI" panose="020B0502040204020203" pitchFamily="34" charset="0"/>
                          <a:cs typeface="Segoe UI" panose="020B0502040204020203" pitchFamily="34" charset="0"/>
                        </a:rPr>
                        <a:t>license</a:t>
                      </a:r>
                      <a:r>
                        <a:rPr lang="de-DE" sz="1400" b="0" dirty="0">
                          <a:latin typeface="Segoe UI" panose="020B0502040204020203" pitchFamily="34" charset="0"/>
                          <a:cs typeface="Segoe UI" panose="020B0502040204020203" pitchFamily="34" charset="0"/>
                        </a:rPr>
                        <a:t> </a:t>
                      </a:r>
                    </a:p>
                  </a:txBody>
                  <a:tcPr/>
                </a:tc>
                <a:tc>
                  <a:txBody>
                    <a:bodyPr/>
                    <a:lstStyle/>
                    <a:p>
                      <a:pPr algn="ctr"/>
                      <a:r>
                        <a:rPr lang="de-DE" sz="1400" b="0" dirty="0">
                          <a:latin typeface="Segoe UI" panose="020B0502040204020203" pitchFamily="34" charset="0"/>
                          <a:cs typeface="Segoe UI" panose="020B0502040204020203" pitchFamily="34" charset="0"/>
                        </a:rPr>
                        <a:t>Support &amp; Maintenance</a:t>
                      </a:r>
                    </a:p>
                  </a:txBody>
                  <a:tcPr/>
                </a:tc>
                <a:tc>
                  <a:txBody>
                    <a:bodyPr/>
                    <a:lstStyle/>
                    <a:p>
                      <a:pPr algn="ctr"/>
                      <a:r>
                        <a:rPr lang="de-DE" sz="1400" b="0" dirty="0">
                          <a:latin typeface="Segoe UI" panose="020B0502040204020203" pitchFamily="34" charset="0"/>
                          <a:cs typeface="Segoe UI" panose="020B0502040204020203" pitchFamily="34" charset="0"/>
                        </a:rPr>
                        <a:t>Amount (Minimum) </a:t>
                      </a:r>
                    </a:p>
                  </a:txBody>
                  <a:tcPr/>
                </a:tc>
                <a:extLst>
                  <a:ext uri="{0D108BD9-81ED-4DB2-BD59-A6C34878D82A}">
                    <a16:rowId xmlns:a16="http://schemas.microsoft.com/office/drawing/2014/main" val="10000"/>
                  </a:ext>
                </a:extLst>
              </a:tr>
              <a:tr h="370840">
                <a:tc>
                  <a:txBody>
                    <a:bodyPr/>
                    <a:lstStyle/>
                    <a:p>
                      <a:r>
                        <a:rPr lang="de-DE" sz="1400" dirty="0">
                          <a:latin typeface="Segoe UI" panose="020B0502040204020203" pitchFamily="34" charset="0"/>
                          <a:cs typeface="Segoe UI" panose="020B0502040204020203" pitchFamily="34" charset="0"/>
                        </a:rPr>
                        <a:t>Monthly subscription</a:t>
                      </a:r>
                    </a:p>
                  </a:txBody>
                  <a:tcPr/>
                </a:tc>
                <a:tc>
                  <a:txBody>
                    <a:bodyPr/>
                    <a:lstStyle/>
                    <a:p>
                      <a:pPr algn="ctr"/>
                      <a:r>
                        <a:rPr lang="de-DE" sz="1400" kern="1200" dirty="0">
                          <a:solidFill>
                            <a:schemeClr val="dk1"/>
                          </a:solidFill>
                          <a:latin typeface="Segoe UI" panose="020B0502040204020203" pitchFamily="34" charset="0"/>
                          <a:cs typeface="Segoe UI" panose="020B0502040204020203" pitchFamily="34" charset="0"/>
                        </a:rPr>
                        <a:t>$ 8 </a:t>
                      </a:r>
                      <a:r>
                        <a:rPr lang="de-DE" sz="1400" dirty="0">
                          <a:latin typeface="Segoe UI" panose="020B0502040204020203" pitchFamily="34" charset="0"/>
                          <a:cs typeface="Segoe UI" panose="020B0502040204020203" pitchFamily="34" charset="0"/>
                        </a:rPr>
                        <a:t>per user</a:t>
                      </a:r>
                    </a:p>
                  </a:txBody>
                  <a:tcPr/>
                </a:tc>
                <a:tc>
                  <a:txBody>
                    <a:bodyPr/>
                    <a:lstStyle/>
                    <a:p>
                      <a:pPr algn="ctr"/>
                      <a:r>
                        <a:rPr lang="de-DE" sz="1400" dirty="0">
                          <a:latin typeface="Segoe UI" panose="020B0502040204020203" pitchFamily="34" charset="0"/>
                          <a:cs typeface="Segoe UI" panose="020B0502040204020203" pitchFamily="34" charset="0"/>
                        </a:rPr>
                        <a:t>Included</a:t>
                      </a:r>
                    </a:p>
                  </a:txBody>
                  <a:tcPr anchor="ctr"/>
                </a:tc>
                <a:tc>
                  <a:txBody>
                    <a:bodyPr/>
                    <a:lstStyle/>
                    <a:p>
                      <a:pPr algn="ctr"/>
                      <a:r>
                        <a:rPr lang="de-DE" sz="1400" dirty="0">
                          <a:latin typeface="Segoe UI" panose="020B0502040204020203" pitchFamily="34" charset="0"/>
                          <a:cs typeface="Segoe UI" panose="020B0502040204020203" pitchFamily="34" charset="0"/>
                        </a:rPr>
                        <a:t>10</a:t>
                      </a:r>
                    </a:p>
                  </a:txBody>
                  <a:tcPr anchor="ctr"/>
                </a:tc>
                <a:extLst>
                  <a:ext uri="{0D108BD9-81ED-4DB2-BD59-A6C34878D82A}">
                    <a16:rowId xmlns:a16="http://schemas.microsoft.com/office/drawing/2014/main" val="10001"/>
                  </a:ext>
                </a:extLst>
              </a:tr>
              <a:tr h="370840">
                <a:tc>
                  <a:txBody>
                    <a:bodyPr/>
                    <a:lstStyle/>
                    <a:p>
                      <a:r>
                        <a:rPr lang="de-DE" sz="1400" dirty="0">
                          <a:latin typeface="Segoe UI" panose="020B0502040204020203" pitchFamily="34" charset="0"/>
                          <a:cs typeface="Segoe UI" panose="020B0502040204020203" pitchFamily="34" charset="0"/>
                        </a:rPr>
                        <a:t>Annual subscription</a:t>
                      </a:r>
                    </a:p>
                  </a:txBody>
                  <a:tcPr/>
                </a:tc>
                <a:tc>
                  <a:txBody>
                    <a:bodyPr/>
                    <a:lstStyle/>
                    <a:p>
                      <a:pPr algn="ctr"/>
                      <a:r>
                        <a:rPr lang="de-DE" sz="1400" dirty="0">
                          <a:latin typeface="Segoe UI" panose="020B0502040204020203" pitchFamily="34" charset="0"/>
                          <a:cs typeface="Segoe UI" panose="020B0502040204020203" pitchFamily="34" charset="0"/>
                        </a:rPr>
                        <a:t>$ 7</a:t>
                      </a:r>
                      <a:r>
                        <a:rPr lang="de-DE" sz="1400" kern="1200" dirty="0">
                          <a:solidFill>
                            <a:schemeClr val="dk1"/>
                          </a:solidFill>
                          <a:latin typeface="Segoe UI" panose="020B0502040204020203" pitchFamily="34" charset="0"/>
                          <a:cs typeface="Segoe UI" panose="020B0502040204020203" pitchFamily="34" charset="0"/>
                        </a:rPr>
                        <a:t> </a:t>
                      </a:r>
                      <a:r>
                        <a:rPr lang="de-DE" sz="1400" dirty="0">
                          <a:latin typeface="Segoe UI" panose="020B0502040204020203" pitchFamily="34" charset="0"/>
                          <a:cs typeface="Segoe UI" panose="020B0502040204020203" pitchFamily="34" charset="0"/>
                        </a:rPr>
                        <a:t>per user</a:t>
                      </a:r>
                    </a:p>
                  </a:txBody>
                  <a:tcPr/>
                </a:tc>
                <a:tc>
                  <a:txBody>
                    <a:bodyPr/>
                    <a:lstStyle/>
                    <a:p>
                      <a:pPr algn="ctr"/>
                      <a:r>
                        <a:rPr lang="de-DE" sz="1400" dirty="0">
                          <a:latin typeface="Segoe UI" panose="020B0502040204020203" pitchFamily="34" charset="0"/>
                          <a:cs typeface="Segoe UI" panose="020B0502040204020203" pitchFamily="34" charset="0"/>
                        </a:rPr>
                        <a:t>Included</a:t>
                      </a:r>
                    </a:p>
                  </a:txBody>
                  <a:tcPr anchor="ctr"/>
                </a:tc>
                <a:tc>
                  <a:txBody>
                    <a:bodyPr/>
                    <a:lstStyle/>
                    <a:p>
                      <a:pPr algn="ctr"/>
                      <a:r>
                        <a:rPr lang="de-DE" sz="1400" dirty="0">
                          <a:latin typeface="Segoe UI" panose="020B0502040204020203" pitchFamily="34" charset="0"/>
                          <a:cs typeface="Segoe UI" panose="020B0502040204020203" pitchFamily="34" charset="0"/>
                        </a:rPr>
                        <a:t>10</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31366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7">
            <a:extLst>
              <a:ext uri="{FF2B5EF4-FFF2-40B4-BE49-F238E27FC236}">
                <a16:creationId xmlns:a16="http://schemas.microsoft.com/office/drawing/2014/main" id="{E207DF6E-6F24-43CA-8697-538C4609B017}"/>
              </a:ext>
            </a:extLst>
          </p:cNvPr>
          <p:cNvSpPr>
            <a:spLocks noGrp="1"/>
          </p:cNvSpPr>
          <p:nvPr>
            <p:ph type="subTitle" idx="1"/>
          </p:nvPr>
        </p:nvSpPr>
        <p:spPr>
          <a:xfrm>
            <a:off x="190852" y="4253486"/>
            <a:ext cx="5543372" cy="1655762"/>
          </a:xfrm>
        </p:spPr>
        <p:txBody>
          <a:bodyPr/>
          <a:lstStyle/>
          <a:p>
            <a:pPr algn="l">
              <a:lnSpc>
                <a:spcPct val="150000"/>
              </a:lnSpc>
              <a:spcBef>
                <a:spcPts val="0"/>
              </a:spcBef>
            </a:pPr>
            <a:r>
              <a:rPr lang="de-DE" dirty="0">
                <a:solidFill>
                  <a:schemeClr val="tx2"/>
                </a:solidFill>
                <a:latin typeface="Segoe UI" panose="020B0502040204020203" pitchFamily="34" charset="0"/>
                <a:cs typeface="Segoe UI" panose="020B0502040204020203" pitchFamily="34" charset="0"/>
              </a:rPr>
              <a:t>	</a:t>
            </a:r>
            <a:r>
              <a:rPr lang="de-DE" sz="2000" dirty="0">
                <a:solidFill>
                  <a:schemeClr val="tx2"/>
                </a:solidFill>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www.mscrm-addons.com</a:t>
            </a:r>
            <a:endParaRPr lang="de-DE" sz="2000" dirty="0">
              <a:solidFill>
                <a:schemeClr val="tx2"/>
              </a:solidFill>
              <a:latin typeface="Segoe UI" panose="020B0502040204020203" pitchFamily="34" charset="0"/>
              <a:cs typeface="Segoe UI" panose="020B0502040204020203" pitchFamily="34" charset="0"/>
            </a:endParaRPr>
          </a:p>
          <a:p>
            <a:pPr algn="l">
              <a:lnSpc>
                <a:spcPct val="150000"/>
              </a:lnSpc>
              <a:spcBef>
                <a:spcPts val="0"/>
              </a:spcBef>
            </a:pPr>
            <a:r>
              <a:rPr lang="de-DE" sz="2000" dirty="0">
                <a:solidFill>
                  <a:schemeClr val="tx2"/>
                </a:solidFill>
                <a:latin typeface="Segoe UI" panose="020B0502040204020203" pitchFamily="34" charset="0"/>
                <a:cs typeface="Segoe UI" panose="020B0502040204020203" pitchFamily="34" charset="0"/>
              </a:rPr>
              <a:t> 	</a:t>
            </a:r>
            <a:r>
              <a:rPr lang="de-DE" sz="2000" dirty="0">
                <a:solidFill>
                  <a:schemeClr val="tx2"/>
                </a:solidFill>
                <a:latin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rPr>
              <a:t>support.mscrm-addons.com</a:t>
            </a:r>
            <a:r>
              <a:rPr lang="de-DE" sz="2000" dirty="0">
                <a:solidFill>
                  <a:schemeClr val="tx2"/>
                </a:solidFill>
                <a:latin typeface="Segoe UI" panose="020B0502040204020203" pitchFamily="34" charset="0"/>
                <a:cs typeface="Segoe UI" panose="020B0502040204020203" pitchFamily="34" charset="0"/>
              </a:rPr>
              <a:t> </a:t>
            </a:r>
          </a:p>
          <a:p>
            <a:pPr algn="l">
              <a:lnSpc>
                <a:spcPct val="150000"/>
              </a:lnSpc>
              <a:spcBef>
                <a:spcPts val="0"/>
              </a:spcBef>
            </a:pPr>
            <a:r>
              <a:rPr lang="de-DE" sz="2000" dirty="0">
                <a:solidFill>
                  <a:schemeClr val="tx2"/>
                </a:solidFill>
              </a:rPr>
              <a:t>	</a:t>
            </a:r>
            <a:r>
              <a:rPr lang="en-US" sz="2000" dirty="0" err="1">
                <a:solidFill>
                  <a:srgbClr val="0077B3"/>
                </a:solidFill>
                <a:latin typeface="Segoe UI" panose="020B0502040204020203" pitchFamily="34" charset="0"/>
                <a:cs typeface="Segoe UI" panose="020B0502040204020203" pitchFamily="34" charset="0"/>
                <a:hlinkClick r:id="rId5">
                  <a:extLst>
                    <a:ext uri="{A12FA001-AC4F-418D-AE19-62706E023703}">
                      <ahyp:hlinkClr xmlns:ahyp="http://schemas.microsoft.com/office/drawing/2018/hyperlinkcolor" val="tx"/>
                    </a:ext>
                  </a:extLst>
                </a:hlinkClick>
              </a:rPr>
              <a:t>Youtube</a:t>
            </a:r>
            <a:r>
              <a:rPr lang="en-US" sz="2000" dirty="0">
                <a:solidFill>
                  <a:srgbClr val="0077B3"/>
                </a:solidFill>
                <a:latin typeface="Segoe UI" panose="020B0502040204020203" pitchFamily="34" charset="0"/>
                <a:cs typeface="Segoe UI" panose="020B0502040204020203" pitchFamily="34" charset="0"/>
                <a:hlinkClick r:id="rId5">
                  <a:extLst>
                    <a:ext uri="{A12FA001-AC4F-418D-AE19-62706E023703}">
                      <ahyp:hlinkClr xmlns:ahyp="http://schemas.microsoft.com/office/drawing/2018/hyperlinkcolor" val="tx"/>
                    </a:ext>
                  </a:extLst>
                </a:hlinkClick>
              </a:rPr>
              <a:t> Channel (How </a:t>
            </a:r>
            <a:r>
              <a:rPr lang="en-US" sz="2000" dirty="0" err="1">
                <a:solidFill>
                  <a:srgbClr val="0077B3"/>
                </a:solidFill>
                <a:latin typeface="Segoe UI" panose="020B0502040204020203" pitchFamily="34" charset="0"/>
                <a:cs typeface="Segoe UI" panose="020B0502040204020203" pitchFamily="34" charset="0"/>
                <a:hlinkClick r:id="rId5">
                  <a:extLst>
                    <a:ext uri="{A12FA001-AC4F-418D-AE19-62706E023703}">
                      <ahyp:hlinkClr xmlns:ahyp="http://schemas.microsoft.com/office/drawing/2018/hyperlinkcolor" val="tx"/>
                    </a:ext>
                  </a:extLst>
                </a:hlinkClick>
              </a:rPr>
              <a:t>To's</a:t>
            </a:r>
            <a:r>
              <a:rPr lang="en-US" sz="2000" dirty="0">
                <a:solidFill>
                  <a:schemeClr val="tx2"/>
                </a:solidFill>
                <a:latin typeface="Segoe UI" panose="020B0502040204020203" pitchFamily="34" charset="0"/>
                <a:cs typeface="Segoe UI" panose="020B0502040204020203" pitchFamily="34" charset="0"/>
                <a:hlinkClick r:id="rId5">
                  <a:extLst>
                    <a:ext uri="{A12FA001-AC4F-418D-AE19-62706E023703}">
                      <ahyp:hlinkClr xmlns:ahyp="http://schemas.microsoft.com/office/drawing/2018/hyperlinkcolor" val="tx"/>
                    </a:ext>
                  </a:extLst>
                </a:hlinkClick>
              </a:rPr>
              <a:t>, Use-Cases)</a:t>
            </a:r>
            <a:r>
              <a:rPr lang="de-DE" sz="2000" dirty="0">
                <a:solidFill>
                  <a:schemeClr val="tx2"/>
                </a:solidFill>
                <a:latin typeface="Segoe UI" panose="020B0502040204020203" pitchFamily="34" charset="0"/>
                <a:cs typeface="Segoe UI" panose="020B0502040204020203" pitchFamily="34" charset="0"/>
              </a:rPr>
              <a:t> </a:t>
            </a:r>
          </a:p>
        </p:txBody>
      </p:sp>
      <p:sp>
        <p:nvSpPr>
          <p:cNvPr id="7" name="Titel 6">
            <a:extLst>
              <a:ext uri="{FF2B5EF4-FFF2-40B4-BE49-F238E27FC236}">
                <a16:creationId xmlns:a16="http://schemas.microsoft.com/office/drawing/2014/main" id="{C96DD3A7-96A0-4F01-86C3-419546E3D7BA}"/>
              </a:ext>
            </a:extLst>
          </p:cNvPr>
          <p:cNvSpPr>
            <a:spLocks noGrp="1"/>
          </p:cNvSpPr>
          <p:nvPr>
            <p:ph type="ctrTitle"/>
          </p:nvPr>
        </p:nvSpPr>
        <p:spPr>
          <a:xfrm>
            <a:off x="1524000" y="1122363"/>
            <a:ext cx="9144000" cy="2306637"/>
          </a:xfrm>
        </p:spPr>
        <p:txBody>
          <a:bodyPr/>
          <a:lstStyle/>
          <a:p>
            <a:r>
              <a:rPr lang="de-DE" sz="5000" dirty="0" err="1">
                <a:solidFill>
                  <a:schemeClr val="tx2"/>
                </a:solidFill>
              </a:rPr>
              <a:t>Thank</a:t>
            </a:r>
            <a:r>
              <a:rPr lang="de-DE" sz="5000" dirty="0">
                <a:solidFill>
                  <a:schemeClr val="tx2"/>
                </a:solidFill>
              </a:rPr>
              <a:t> </a:t>
            </a:r>
            <a:r>
              <a:rPr lang="de-DE" sz="5000" dirty="0" err="1">
                <a:solidFill>
                  <a:schemeClr val="tx2"/>
                </a:solidFill>
              </a:rPr>
              <a:t>you</a:t>
            </a:r>
            <a:r>
              <a:rPr lang="de-DE" sz="5000" dirty="0">
                <a:solidFill>
                  <a:schemeClr val="tx2"/>
                </a:solidFill>
              </a:rPr>
              <a:t>!</a:t>
            </a:r>
          </a:p>
        </p:txBody>
      </p:sp>
      <p:pic>
        <p:nvPicPr>
          <p:cNvPr id="3" name="Grafik 2" descr="Erdkugel: Afrika und Europa mit einfarbiger Füllung">
            <a:extLst>
              <a:ext uri="{FF2B5EF4-FFF2-40B4-BE49-F238E27FC236}">
                <a16:creationId xmlns:a16="http://schemas.microsoft.com/office/drawing/2014/main" id="{38C13577-DC68-191D-FFB9-90715CA4AC1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7357" y="4426998"/>
            <a:ext cx="396000" cy="396000"/>
          </a:xfrm>
          <a:prstGeom prst="rect">
            <a:avLst/>
          </a:prstGeom>
        </p:spPr>
      </p:pic>
      <p:pic>
        <p:nvPicPr>
          <p:cNvPr id="5" name="Grafik 4" descr="Fragen mit einfarbiger Füllung">
            <a:extLst>
              <a:ext uri="{FF2B5EF4-FFF2-40B4-BE49-F238E27FC236}">
                <a16:creationId xmlns:a16="http://schemas.microsoft.com/office/drawing/2014/main" id="{998EC1BB-5498-A810-1E50-82D2E04EAB8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9357" y="4932515"/>
            <a:ext cx="396000" cy="396000"/>
          </a:xfrm>
          <a:prstGeom prst="rect">
            <a:avLst/>
          </a:prstGeom>
        </p:spPr>
      </p:pic>
      <p:pic>
        <p:nvPicPr>
          <p:cNvPr id="9" name="Grafik 8" descr="Präsentation mit Medien mit einfarbiger Füllung">
            <a:extLst>
              <a:ext uri="{FF2B5EF4-FFF2-40B4-BE49-F238E27FC236}">
                <a16:creationId xmlns:a16="http://schemas.microsoft.com/office/drawing/2014/main" id="{0B735DF4-AD7D-92F9-8EA6-DC8B04B8FD0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49357" y="5389972"/>
            <a:ext cx="396000" cy="396000"/>
          </a:xfrm>
          <a:prstGeom prst="rect">
            <a:avLst/>
          </a:prstGeom>
        </p:spPr>
      </p:pic>
      <p:sp>
        <p:nvSpPr>
          <p:cNvPr id="12" name="Untertitel 7">
            <a:extLst>
              <a:ext uri="{FF2B5EF4-FFF2-40B4-BE49-F238E27FC236}">
                <a16:creationId xmlns:a16="http://schemas.microsoft.com/office/drawing/2014/main" id="{309D733D-4D35-D394-9B81-C9D1845C3504}"/>
              </a:ext>
            </a:extLst>
          </p:cNvPr>
          <p:cNvSpPr txBox="1">
            <a:spLocks/>
          </p:cNvSpPr>
          <p:nvPr/>
        </p:nvSpPr>
        <p:spPr>
          <a:xfrm>
            <a:off x="6181725" y="4253486"/>
            <a:ext cx="5543372" cy="165576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accent1"/>
                </a:solidFill>
                <a:latin typeface="Segoe UI Semibold" panose="020B0702040204020203" pitchFamily="34" charset="0"/>
                <a:ea typeface="+mn-ea"/>
                <a:cs typeface="Segoe UI Semibold" panose="020B07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spcBef>
                <a:spcPts val="0"/>
              </a:spcBef>
            </a:pPr>
            <a:r>
              <a:rPr lang="de-DE" dirty="0">
                <a:solidFill>
                  <a:schemeClr val="tx2"/>
                </a:solidFill>
                <a:latin typeface="Segoe UI" panose="020B0502040204020203" pitchFamily="34" charset="0"/>
                <a:cs typeface="Segoe UI" panose="020B0502040204020203" pitchFamily="34" charset="0"/>
              </a:rPr>
              <a:t>	</a:t>
            </a:r>
            <a:r>
              <a:rPr lang="de-DE" sz="2000" dirty="0">
                <a:solidFill>
                  <a:srgbClr val="0077B3"/>
                </a:solidFill>
                <a:latin typeface="Segoe UI" panose="020B0502040204020203" pitchFamily="34" charset="0"/>
                <a:cs typeface="Segoe UI" panose="020B0502040204020203" pitchFamily="34" charset="0"/>
                <a:hlinkClick r:id="rId12">
                  <a:extLst>
                    <a:ext uri="{A12FA001-AC4F-418D-AE19-62706E023703}">
                      <ahyp:hlinkClr xmlns:ahyp="http://schemas.microsoft.com/office/drawing/2018/hyperlinkcolor" val="tx"/>
                    </a:ext>
                  </a:extLst>
                </a:hlinkClick>
              </a:rPr>
              <a:t>info@mscrm-addons.</a:t>
            </a:r>
            <a:r>
              <a:rPr lang="de-DE" sz="2000" dirty="0">
                <a:solidFill>
                  <a:schemeClr val="tx2"/>
                </a:solidFill>
                <a:latin typeface="Segoe UI" panose="020B0502040204020203" pitchFamily="34" charset="0"/>
                <a:cs typeface="Segoe UI" panose="020B0502040204020203" pitchFamily="34" charset="0"/>
                <a:hlinkClick r:id="rId12">
                  <a:extLst>
                    <a:ext uri="{A12FA001-AC4F-418D-AE19-62706E023703}">
                      <ahyp:hlinkClr xmlns:ahyp="http://schemas.microsoft.com/office/drawing/2018/hyperlinkcolor" val="tx"/>
                    </a:ext>
                  </a:extLst>
                </a:hlinkClick>
              </a:rPr>
              <a:t>com</a:t>
            </a:r>
            <a:r>
              <a:rPr lang="de-DE" sz="2000" dirty="0">
                <a:solidFill>
                  <a:schemeClr val="tx2"/>
                </a:solidFill>
                <a:latin typeface="Segoe UI" panose="020B0502040204020203" pitchFamily="34" charset="0"/>
                <a:cs typeface="Segoe UI" panose="020B0502040204020203" pitchFamily="34" charset="0"/>
              </a:rPr>
              <a:t>  </a:t>
            </a:r>
          </a:p>
          <a:p>
            <a:pPr algn="l">
              <a:lnSpc>
                <a:spcPct val="150000"/>
              </a:lnSpc>
              <a:spcBef>
                <a:spcPts val="0"/>
              </a:spcBef>
            </a:pPr>
            <a:r>
              <a:rPr lang="de-DE" sz="2000" dirty="0">
                <a:solidFill>
                  <a:schemeClr val="tx2"/>
                </a:solidFill>
                <a:latin typeface="Segoe UI" panose="020B0502040204020203" pitchFamily="34" charset="0"/>
                <a:cs typeface="Segoe UI" panose="020B0502040204020203" pitchFamily="34" charset="0"/>
              </a:rPr>
              <a:t> 	EMEA:	+43 316 680 880 </a:t>
            </a:r>
          </a:p>
          <a:p>
            <a:pPr algn="l">
              <a:lnSpc>
                <a:spcPct val="150000"/>
              </a:lnSpc>
              <a:spcBef>
                <a:spcPts val="0"/>
              </a:spcBef>
            </a:pPr>
            <a:r>
              <a:rPr lang="de-DE" sz="2000" dirty="0">
                <a:solidFill>
                  <a:schemeClr val="tx2"/>
                </a:solidFill>
                <a:latin typeface="Segoe UI" panose="020B0502040204020203" pitchFamily="34" charset="0"/>
                <a:cs typeface="Segoe UI" panose="020B0502040204020203" pitchFamily="34" charset="0"/>
              </a:rPr>
              <a:t>	U.S.: 	+1 404 720 6066</a:t>
            </a:r>
          </a:p>
        </p:txBody>
      </p:sp>
      <p:pic>
        <p:nvPicPr>
          <p:cNvPr id="17" name="Grafik 16" descr="Umschlag mit einfarbiger Füllung">
            <a:extLst>
              <a:ext uri="{FF2B5EF4-FFF2-40B4-BE49-F238E27FC236}">
                <a16:creationId xmlns:a16="http://schemas.microsoft.com/office/drawing/2014/main" id="{BDEA2EC5-324B-7F56-2BFA-E158262ECBF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658230" y="4426998"/>
            <a:ext cx="396000" cy="396000"/>
          </a:xfrm>
          <a:prstGeom prst="rect">
            <a:avLst/>
          </a:prstGeom>
        </p:spPr>
      </p:pic>
      <p:pic>
        <p:nvPicPr>
          <p:cNvPr id="19" name="Grafik 18" descr="Telefon mit einfarbiger Füllung">
            <a:extLst>
              <a:ext uri="{FF2B5EF4-FFF2-40B4-BE49-F238E27FC236}">
                <a16:creationId xmlns:a16="http://schemas.microsoft.com/office/drawing/2014/main" id="{6EF91B9F-F0C9-BC80-B2AD-955E1788A61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662898" y="4883367"/>
            <a:ext cx="396000" cy="396000"/>
          </a:xfrm>
          <a:prstGeom prst="rect">
            <a:avLst/>
          </a:prstGeom>
        </p:spPr>
      </p:pic>
    </p:spTree>
    <p:extLst>
      <p:ext uri="{BB962C8B-B14F-4D97-AF65-F5344CB8AC3E}">
        <p14:creationId xmlns:p14="http://schemas.microsoft.com/office/powerpoint/2010/main" val="2045171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9">
            <a:extLst>
              <a:ext uri="{FF2B5EF4-FFF2-40B4-BE49-F238E27FC236}">
                <a16:creationId xmlns:a16="http://schemas.microsoft.com/office/drawing/2014/main" id="{EDDBB4DA-7261-4C0E-9F3C-C518D46259CD}"/>
              </a:ext>
            </a:extLst>
          </p:cNvPr>
          <p:cNvSpPr>
            <a:spLocks noGrp="1"/>
          </p:cNvSpPr>
          <p:nvPr>
            <p:ph sz="quarter" idx="20"/>
          </p:nvPr>
        </p:nvSpPr>
        <p:spPr>
          <a:xfrm>
            <a:off x="138453" y="215850"/>
            <a:ext cx="11782927" cy="545745"/>
          </a:xfrm>
        </p:spPr>
        <p:txBody>
          <a:bodyPr/>
          <a:lstStyle/>
          <a:p>
            <a:pPr algn="ctr"/>
            <a:r>
              <a:rPr lang="de-DE" dirty="0"/>
              <a:t>Connect your Phone System to Dynamics 365</a:t>
            </a:r>
          </a:p>
        </p:txBody>
      </p:sp>
      <p:sp>
        <p:nvSpPr>
          <p:cNvPr id="3" name="Content Placeholder 1">
            <a:extLst>
              <a:ext uri="{FF2B5EF4-FFF2-40B4-BE49-F238E27FC236}">
                <a16:creationId xmlns:a16="http://schemas.microsoft.com/office/drawing/2014/main" id="{728D6606-75B3-4CDE-453C-74309F42CFB9}"/>
              </a:ext>
            </a:extLst>
          </p:cNvPr>
          <p:cNvSpPr txBox="1">
            <a:spLocks/>
          </p:cNvSpPr>
          <p:nvPr/>
        </p:nvSpPr>
        <p:spPr>
          <a:xfrm>
            <a:off x="262205" y="851728"/>
            <a:ext cx="11713301" cy="92904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Aft>
                <a:spcPts val="800"/>
              </a:spcAft>
              <a:buNone/>
              <a:tabLst>
                <a:tab pos="3248025" algn="l"/>
              </a:tabLst>
            </a:pPr>
            <a:r>
              <a:rPr lang="en-US" sz="1400" b="0" i="0" dirty="0">
                <a:solidFill>
                  <a:srgbClr val="000000"/>
                </a:solidFill>
                <a:effectLst/>
                <a:latin typeface="Segoe UI" panose="020B0502040204020203" pitchFamily="34" charset="0"/>
              </a:rPr>
              <a:t>No </a:t>
            </a:r>
            <a:r>
              <a:rPr lang="en-US" sz="1400" b="1" i="0" dirty="0">
                <a:solidFill>
                  <a:srgbClr val="000000"/>
                </a:solidFill>
                <a:effectLst/>
                <a:latin typeface="Segoe UI" panose="020B0502040204020203" pitchFamily="34" charset="0"/>
              </a:rPr>
              <a:t>matter which industry or departmen</a:t>
            </a:r>
            <a:r>
              <a:rPr lang="en-US" sz="1400" b="0" i="0" dirty="0">
                <a:solidFill>
                  <a:srgbClr val="000000"/>
                </a:solidFill>
                <a:effectLst/>
                <a:latin typeface="Segoe UI" panose="020B0502040204020203" pitchFamily="34" charset="0"/>
              </a:rPr>
              <a:t>t, our solution provides you with a simple and intuitive user experience to </a:t>
            </a:r>
            <a:r>
              <a:rPr lang="en-US" sz="1400" b="1" i="0" dirty="0">
                <a:solidFill>
                  <a:srgbClr val="000000"/>
                </a:solidFill>
                <a:effectLst/>
                <a:latin typeface="Segoe UI" panose="020B0502040204020203" pitchFamily="34" charset="0"/>
              </a:rPr>
              <a:t>help you bridge the gap between your phone system &amp; Dynamics 365</a:t>
            </a:r>
            <a:r>
              <a:rPr lang="en-US" sz="1400" b="0" i="0" dirty="0">
                <a:solidFill>
                  <a:srgbClr val="000000"/>
                </a:solidFill>
                <a:effectLst/>
                <a:latin typeface="Segoe UI" panose="020B0502040204020203" pitchFamily="34" charset="0"/>
              </a:rPr>
              <a:t>. Our free “</a:t>
            </a:r>
            <a:r>
              <a:rPr lang="en-US" sz="1400" b="1" i="0" dirty="0">
                <a:solidFill>
                  <a:srgbClr val="000000"/>
                </a:solidFill>
                <a:effectLst/>
                <a:latin typeface="Segoe UI" panose="020B0502040204020203" pitchFamily="34" charset="0"/>
              </a:rPr>
              <a:t>Phone Test Tool</a:t>
            </a:r>
            <a:r>
              <a:rPr lang="en-US" sz="1400" b="0" i="0" dirty="0">
                <a:solidFill>
                  <a:srgbClr val="000000"/>
                </a:solidFill>
                <a:effectLst/>
                <a:latin typeface="Segoe UI" panose="020B0502040204020203" pitchFamily="34" charset="0"/>
              </a:rPr>
              <a:t>” can be used to </a:t>
            </a:r>
            <a:r>
              <a:rPr lang="en-US" sz="1400" b="1" i="0" dirty="0">
                <a:solidFill>
                  <a:srgbClr val="000000"/>
                </a:solidFill>
                <a:effectLst/>
                <a:latin typeface="Segoe UI" panose="020B0502040204020203" pitchFamily="34" charset="0"/>
              </a:rPr>
              <a:t>quickly verify your phone system’s compatibility </a:t>
            </a:r>
            <a:r>
              <a:rPr lang="en-US" sz="1400" i="0" dirty="0">
                <a:solidFill>
                  <a:srgbClr val="000000"/>
                </a:solidFill>
                <a:effectLst/>
                <a:latin typeface="Segoe UI" panose="020B0502040204020203" pitchFamily="34" charset="0"/>
              </a:rPr>
              <a:t>prior to purchase.</a:t>
            </a:r>
            <a:endParaRPr lang="de-DE" sz="1400" dirty="0">
              <a:latin typeface="Segoe UI" panose="020B0502040204020203" pitchFamily="34" charset="0"/>
              <a:cs typeface="Segoe UI" panose="020B0502040204020203" pitchFamily="34" charset="0"/>
            </a:endParaRPr>
          </a:p>
        </p:txBody>
      </p:sp>
      <p:grpSp>
        <p:nvGrpSpPr>
          <p:cNvPr id="79" name="Group 78">
            <a:extLst>
              <a:ext uri="{FF2B5EF4-FFF2-40B4-BE49-F238E27FC236}">
                <a16:creationId xmlns:a16="http://schemas.microsoft.com/office/drawing/2014/main" id="{AD70B32C-54A5-EAD4-C974-81BBCFC721DB}"/>
              </a:ext>
            </a:extLst>
          </p:cNvPr>
          <p:cNvGrpSpPr/>
          <p:nvPr/>
        </p:nvGrpSpPr>
        <p:grpSpPr>
          <a:xfrm>
            <a:off x="251202" y="1650145"/>
            <a:ext cx="11689596" cy="4781006"/>
            <a:chOff x="231784" y="1560029"/>
            <a:chExt cx="11642864" cy="4753686"/>
          </a:xfrm>
        </p:grpSpPr>
        <p:grpSp>
          <p:nvGrpSpPr>
            <p:cNvPr id="78" name="Group 77">
              <a:extLst>
                <a:ext uri="{FF2B5EF4-FFF2-40B4-BE49-F238E27FC236}">
                  <a16:creationId xmlns:a16="http://schemas.microsoft.com/office/drawing/2014/main" id="{CC9A28AF-1635-1577-B856-2FF2FB1B62A6}"/>
                </a:ext>
              </a:extLst>
            </p:cNvPr>
            <p:cNvGrpSpPr/>
            <p:nvPr/>
          </p:nvGrpSpPr>
          <p:grpSpPr>
            <a:xfrm>
              <a:off x="231784" y="3623329"/>
              <a:ext cx="11642864" cy="2690386"/>
              <a:chOff x="231784" y="3623329"/>
              <a:chExt cx="11642864" cy="2690386"/>
            </a:xfrm>
          </p:grpSpPr>
          <p:grpSp>
            <p:nvGrpSpPr>
              <p:cNvPr id="74" name="Group 73">
                <a:extLst>
                  <a:ext uri="{FF2B5EF4-FFF2-40B4-BE49-F238E27FC236}">
                    <a16:creationId xmlns:a16="http://schemas.microsoft.com/office/drawing/2014/main" id="{4C37E424-0B87-4F07-0FCB-C6966C57AA44}"/>
                  </a:ext>
                </a:extLst>
              </p:cNvPr>
              <p:cNvGrpSpPr/>
              <p:nvPr/>
            </p:nvGrpSpPr>
            <p:grpSpPr>
              <a:xfrm>
                <a:off x="231784" y="3623329"/>
                <a:ext cx="3409676" cy="2224250"/>
                <a:chOff x="231784" y="3623329"/>
                <a:chExt cx="3409676" cy="2224250"/>
              </a:xfrm>
            </p:grpSpPr>
            <p:sp>
              <p:nvSpPr>
                <p:cNvPr id="5" name="TextBox 26">
                  <a:extLst>
                    <a:ext uri="{FF2B5EF4-FFF2-40B4-BE49-F238E27FC236}">
                      <a16:creationId xmlns:a16="http://schemas.microsoft.com/office/drawing/2014/main" id="{905AADBB-AB8B-0CEA-4E99-939C6073E519}"/>
                    </a:ext>
                  </a:extLst>
                </p:cNvPr>
                <p:cNvSpPr txBox="1"/>
                <p:nvPr/>
              </p:nvSpPr>
              <p:spPr>
                <a:xfrm>
                  <a:off x="265800" y="3950261"/>
                  <a:ext cx="3375660" cy="1897318"/>
                </a:xfrm>
                <a:prstGeom prst="rect">
                  <a:avLst/>
                </a:prstGeom>
                <a:noFill/>
                <a:ln>
                  <a:noFill/>
                </a:ln>
              </p:spPr>
              <p:txBody>
                <a:bodyPr wrap="square" lIns="137160" tIns="137160" rIns="137160" bIns="13716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07000"/>
                    </a:lnSpc>
                    <a:spcAft>
                      <a:spcPts val="800"/>
                    </a:spcAft>
                    <a:tabLst>
                      <a:tab pos="3248025" algn="l"/>
                    </a:tabLst>
                  </a:pPr>
                  <a:r>
                    <a:rPr lang="en-US" sz="1400" b="0" i="0" dirty="0">
                      <a:solidFill>
                        <a:srgbClr val="000000"/>
                      </a:solidFill>
                      <a:effectLst/>
                      <a:latin typeface="Segoe UI" panose="020B0502040204020203" pitchFamily="34" charset="0"/>
                    </a:rPr>
                    <a:t>Do your service &amp; sales teams struggle to take incoming calls and talk to customers while having to search for &amp; review their recent history - all while capturing the important call details at the same time?</a:t>
                  </a:r>
                  <a:endParaRPr lang="de-DE" sz="1400"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8" name="TextBox 18">
                  <a:extLst>
                    <a:ext uri="{FF2B5EF4-FFF2-40B4-BE49-F238E27FC236}">
                      <a16:creationId xmlns:a16="http://schemas.microsoft.com/office/drawing/2014/main" id="{33157EFB-85C6-52DB-8600-CC64B0EDE408}"/>
                    </a:ext>
                  </a:extLst>
                </p:cNvPr>
                <p:cNvSpPr txBox="1"/>
                <p:nvPr/>
              </p:nvSpPr>
              <p:spPr>
                <a:xfrm>
                  <a:off x="231784" y="3623329"/>
                  <a:ext cx="3392123" cy="396769"/>
                </a:xfrm>
                <a:prstGeom prst="rect">
                  <a:avLst/>
                </a:prstGeom>
                <a:noFill/>
                <a:ln>
                  <a:noFill/>
                </a:ln>
              </p:spPr>
              <p:txBody>
                <a:bodyPr wrap="square" lIns="137160" tIns="137160" rIns="137160" bIns="13716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sz="2400" b="1" u="none" strike="noStrike" kern="0" cap="none" spc="0" normalizeH="0" baseline="0" noProof="0" dirty="0">
                      <a:ln>
                        <a:noFill/>
                      </a:ln>
                      <a:solidFill>
                        <a:srgbClr val="0077B3"/>
                      </a:solidFill>
                      <a:effectLst/>
                      <a:uLnTx/>
                      <a:uFillTx/>
                      <a:latin typeface="Segoe UI" panose="020B0502040204020203" pitchFamily="34" charset="0"/>
                      <a:ea typeface="Segoe UI" panose="020B0502040204020203" pitchFamily="34" charset="0"/>
                      <a:cs typeface="Segoe UI" panose="020B0502040204020203" pitchFamily="34" charset="0"/>
                    </a:rPr>
                    <a:t>CHALLENGES</a:t>
                  </a:r>
                </a:p>
              </p:txBody>
            </p:sp>
          </p:grpSp>
          <p:grpSp>
            <p:nvGrpSpPr>
              <p:cNvPr id="77" name="Group 76">
                <a:extLst>
                  <a:ext uri="{FF2B5EF4-FFF2-40B4-BE49-F238E27FC236}">
                    <a16:creationId xmlns:a16="http://schemas.microsoft.com/office/drawing/2014/main" id="{1D9C4E01-9C93-C2CF-3B85-AD4E2E88637D}"/>
                  </a:ext>
                </a:extLst>
              </p:cNvPr>
              <p:cNvGrpSpPr/>
              <p:nvPr/>
            </p:nvGrpSpPr>
            <p:grpSpPr>
              <a:xfrm>
                <a:off x="8354208" y="3623329"/>
                <a:ext cx="3520440" cy="2690386"/>
                <a:chOff x="8354208" y="3623329"/>
                <a:chExt cx="3520440" cy="2690386"/>
              </a:xfrm>
            </p:grpSpPr>
            <p:sp>
              <p:nvSpPr>
                <p:cNvPr id="4" name="TextBox 24">
                  <a:extLst>
                    <a:ext uri="{FF2B5EF4-FFF2-40B4-BE49-F238E27FC236}">
                      <a16:creationId xmlns:a16="http://schemas.microsoft.com/office/drawing/2014/main" id="{BA79E90C-2547-D40D-98B8-F5C3830D44FE}"/>
                    </a:ext>
                  </a:extLst>
                </p:cNvPr>
                <p:cNvSpPr txBox="1"/>
                <p:nvPr/>
              </p:nvSpPr>
              <p:spPr>
                <a:xfrm>
                  <a:off x="8354208" y="3623329"/>
                  <a:ext cx="3520440" cy="396769"/>
                </a:xfrm>
                <a:prstGeom prst="rect">
                  <a:avLst/>
                </a:prstGeom>
                <a:noFill/>
                <a:ln>
                  <a:noFill/>
                </a:ln>
              </p:spPr>
              <p:txBody>
                <a:bodyPr wrap="square" lIns="137160" tIns="137160" rIns="137160" bIns="13716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600"/>
                    </a:spcBef>
                  </a:pPr>
                  <a:r>
                    <a:rPr lang="en-US" sz="2400" b="1" dirty="0">
                      <a:solidFill>
                        <a:srgbClr val="0077B3"/>
                      </a:solidFill>
                      <a:latin typeface="Segoe UI" panose="020B0502040204020203" pitchFamily="34" charset="0"/>
                      <a:ea typeface="Segoe UI" panose="020B0502040204020203" pitchFamily="34" charset="0"/>
                      <a:cs typeface="Segoe UI" panose="020B0502040204020203" pitchFamily="34" charset="0"/>
                    </a:rPr>
                    <a:t>KEY BENEFITS </a:t>
                  </a:r>
                </a:p>
              </p:txBody>
            </p:sp>
            <p:sp>
              <p:nvSpPr>
                <p:cNvPr id="7" name="TextBox 33">
                  <a:extLst>
                    <a:ext uri="{FF2B5EF4-FFF2-40B4-BE49-F238E27FC236}">
                      <a16:creationId xmlns:a16="http://schemas.microsoft.com/office/drawing/2014/main" id="{3DB3D931-02EC-978E-DD71-00CC87DDE8C1}"/>
                    </a:ext>
                  </a:extLst>
                </p:cNvPr>
                <p:cNvSpPr txBox="1"/>
                <p:nvPr/>
              </p:nvSpPr>
              <p:spPr>
                <a:xfrm>
                  <a:off x="8354208" y="3950261"/>
                  <a:ext cx="3520440" cy="2363454"/>
                </a:xfrm>
                <a:prstGeom prst="rect">
                  <a:avLst/>
                </a:prstGeom>
                <a:noFill/>
                <a:ln>
                  <a:noFill/>
                </a:ln>
              </p:spPr>
              <p:txBody>
                <a:bodyPr wrap="square" lIns="137160" tIns="137160" rIns="137160" bIns="13716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07000"/>
                    </a:lnSpc>
                    <a:spcAft>
                      <a:spcPts val="800"/>
                    </a:spcAft>
                    <a:tabLst>
                      <a:tab pos="3248025" algn="l"/>
                    </a:tabLst>
                  </a:pPr>
                  <a:r>
                    <a:rPr lang="en-US" sz="1400" b="0" i="0" dirty="0">
                      <a:solidFill>
                        <a:srgbClr val="000000"/>
                      </a:solidFill>
                      <a:effectLst/>
                      <a:latin typeface="Segoe UI" panose="020B0502040204020203" pitchFamily="34" charset="0"/>
                    </a:rPr>
                    <a:t>Features like Caller Recognition, Screen-Pops and auto-creation of Dynamic 365 records (calls, opportunities, cases,…) help you capture &amp; track phone calls and reduce clicks. Simplified dialing with Click-2-Dial, ‘Dialing from related records’ guarantees a professional and personal calling experience.</a:t>
                  </a:r>
                  <a:endParaRPr lang="en-GB" sz="1400" dirty="0">
                    <a:latin typeface="Segoe UI" panose="020B0502040204020203" pitchFamily="34" charset="0"/>
                    <a:ea typeface="Calibri" panose="020F0502020204030204" pitchFamily="34" charset="0"/>
                    <a:cs typeface="Segoe UI" panose="020B0502040204020203" pitchFamily="34" charset="0"/>
                  </a:endParaRPr>
                </a:p>
              </p:txBody>
            </p:sp>
          </p:grpSp>
          <p:grpSp>
            <p:nvGrpSpPr>
              <p:cNvPr id="75" name="Group 74">
                <a:extLst>
                  <a:ext uri="{FF2B5EF4-FFF2-40B4-BE49-F238E27FC236}">
                    <a16:creationId xmlns:a16="http://schemas.microsoft.com/office/drawing/2014/main" id="{005F49CE-28F9-635C-6EF0-E148CB15C702}"/>
                  </a:ext>
                </a:extLst>
              </p:cNvPr>
              <p:cNvGrpSpPr/>
              <p:nvPr/>
            </p:nvGrpSpPr>
            <p:grpSpPr>
              <a:xfrm>
                <a:off x="4310004" y="3623331"/>
                <a:ext cx="3375660" cy="2224248"/>
                <a:chOff x="4292996" y="3623329"/>
                <a:chExt cx="3375660" cy="2224248"/>
              </a:xfrm>
            </p:grpSpPr>
            <p:sp>
              <p:nvSpPr>
                <p:cNvPr id="6" name="TextBox 32">
                  <a:extLst>
                    <a:ext uri="{FF2B5EF4-FFF2-40B4-BE49-F238E27FC236}">
                      <a16:creationId xmlns:a16="http://schemas.microsoft.com/office/drawing/2014/main" id="{CAE3B540-C133-C9D8-F903-F01B376AB8AE}"/>
                    </a:ext>
                  </a:extLst>
                </p:cNvPr>
                <p:cNvSpPr txBox="1"/>
                <p:nvPr/>
              </p:nvSpPr>
              <p:spPr>
                <a:xfrm>
                  <a:off x="4292996" y="3950260"/>
                  <a:ext cx="3375660" cy="1897317"/>
                </a:xfrm>
                <a:prstGeom prst="rect">
                  <a:avLst/>
                </a:prstGeom>
                <a:noFill/>
                <a:ln>
                  <a:noFill/>
                </a:ln>
              </p:spPr>
              <p:txBody>
                <a:bodyPr wrap="square" lIns="137160" tIns="137160" rIns="137160" bIns="13716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07000"/>
                    </a:lnSpc>
                    <a:spcAft>
                      <a:spcPts val="800"/>
                    </a:spcAft>
                    <a:tabLst>
                      <a:tab pos="3248025" algn="l"/>
                    </a:tabLst>
                  </a:pPr>
                  <a:r>
                    <a:rPr lang="en-US" sz="1400" b="0" i="0" dirty="0" err="1">
                      <a:solidFill>
                        <a:srgbClr val="000000"/>
                      </a:solidFill>
                      <a:effectLst/>
                      <a:latin typeface="Segoe UI" panose="020B0502040204020203" pitchFamily="34" charset="0"/>
                    </a:rPr>
                    <a:t>TelephoneIntegration</a:t>
                  </a:r>
                  <a:r>
                    <a:rPr lang="en-US" sz="1400" b="0" i="0" dirty="0">
                      <a:solidFill>
                        <a:srgbClr val="000000"/>
                      </a:solidFill>
                      <a:effectLst/>
                      <a:latin typeface="Segoe UI" panose="020B0502040204020203" pitchFamily="34" charset="0"/>
                    </a:rPr>
                    <a:t> connects your phone system with Dynamics 365 and helps you save valuable time and increase your productivity through simplifying call handling in Dynamics 365.</a:t>
                  </a:r>
                  <a:endParaRPr lang="en-US" sz="1400" dirty="0">
                    <a:latin typeface="Segoe UI" panose="020B0502040204020203" pitchFamily="34" charset="0"/>
                    <a:ea typeface="Segoe UI" panose="020B0502040204020203" pitchFamily="34" charset="0"/>
                    <a:cs typeface="Segoe UI" panose="020B0502040204020203" pitchFamily="34" charset="0"/>
                  </a:endParaRPr>
                </a:p>
              </p:txBody>
            </p:sp>
            <p:sp>
              <p:nvSpPr>
                <p:cNvPr id="9" name="TextBox 27">
                  <a:extLst>
                    <a:ext uri="{FF2B5EF4-FFF2-40B4-BE49-F238E27FC236}">
                      <a16:creationId xmlns:a16="http://schemas.microsoft.com/office/drawing/2014/main" id="{823D2660-60A9-625C-A41E-2341B3D04C6B}"/>
                    </a:ext>
                  </a:extLst>
                </p:cNvPr>
                <p:cNvSpPr txBox="1"/>
                <p:nvPr/>
              </p:nvSpPr>
              <p:spPr>
                <a:xfrm>
                  <a:off x="4292996" y="3623329"/>
                  <a:ext cx="3375660" cy="396769"/>
                </a:xfrm>
                <a:prstGeom prst="rect">
                  <a:avLst/>
                </a:prstGeom>
                <a:noFill/>
                <a:ln>
                  <a:noFill/>
                </a:ln>
              </p:spPr>
              <p:txBody>
                <a:bodyPr wrap="square" lIns="137160" tIns="137160" rIns="137160" bIns="13716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sz="2400" b="1" u="none" strike="noStrike" kern="0" cap="none" spc="0" normalizeH="0" baseline="0" noProof="0" dirty="0">
                      <a:ln>
                        <a:noFill/>
                      </a:ln>
                      <a:solidFill>
                        <a:srgbClr val="0077B3"/>
                      </a:solidFill>
                      <a:effectLst/>
                      <a:uLnTx/>
                      <a:uFillTx/>
                      <a:latin typeface="Segoe UI" panose="020B0502040204020203" pitchFamily="34" charset="0"/>
                      <a:ea typeface="Segoe UI" panose="020B0502040204020203" pitchFamily="34" charset="0"/>
                      <a:cs typeface="Segoe UI" panose="020B0502040204020203" pitchFamily="34" charset="0"/>
                    </a:rPr>
                    <a:t>OUR SOLUTION</a:t>
                  </a:r>
                </a:p>
              </p:txBody>
            </p:sp>
          </p:grpSp>
        </p:grpSp>
        <p:pic>
          <p:nvPicPr>
            <p:cNvPr id="69" name="Picture 68" descr="A picture containing text, clock&#10;&#10;Description automatically generated">
              <a:extLst>
                <a:ext uri="{FF2B5EF4-FFF2-40B4-BE49-F238E27FC236}">
                  <a16:creationId xmlns:a16="http://schemas.microsoft.com/office/drawing/2014/main" id="{D16DF8B4-985A-3E82-032E-00C75DD8B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2778" y="1560029"/>
              <a:ext cx="2063300" cy="2063300"/>
            </a:xfrm>
            <a:prstGeom prst="rect">
              <a:avLst/>
            </a:prstGeom>
          </p:spPr>
        </p:pic>
        <p:pic>
          <p:nvPicPr>
            <p:cNvPr id="71" name="Picture 70" descr="A picture containing text, vector graphics&#10;&#10;Description automatically generated">
              <a:extLst>
                <a:ext uri="{FF2B5EF4-FFF2-40B4-BE49-F238E27FC236}">
                  <a16:creationId xmlns:a16="http://schemas.microsoft.com/office/drawing/2014/main" id="{07884915-7E7F-9DBD-3EF9-4D8F3FC4CD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980" y="1670428"/>
              <a:ext cx="2063300" cy="2063300"/>
            </a:xfrm>
            <a:prstGeom prst="rect">
              <a:avLst/>
            </a:prstGeom>
          </p:spPr>
        </p:pic>
        <p:pic>
          <p:nvPicPr>
            <p:cNvPr id="73" name="Picture 72" descr="Icon&#10;&#10;Description automatically generated">
              <a:extLst>
                <a:ext uri="{FF2B5EF4-FFF2-40B4-BE49-F238E27FC236}">
                  <a16:creationId xmlns:a16="http://schemas.microsoft.com/office/drawing/2014/main" id="{66C95A99-D855-B8DE-9127-4846A5640E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6183" y="1560029"/>
              <a:ext cx="2063301" cy="2063301"/>
            </a:xfrm>
            <a:prstGeom prst="rect">
              <a:avLst/>
            </a:prstGeom>
          </p:spPr>
        </p:pic>
      </p:grpSp>
    </p:spTree>
    <p:extLst>
      <p:ext uri="{BB962C8B-B14F-4D97-AF65-F5344CB8AC3E}">
        <p14:creationId xmlns:p14="http://schemas.microsoft.com/office/powerpoint/2010/main" val="4162061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9">
            <a:extLst>
              <a:ext uri="{FF2B5EF4-FFF2-40B4-BE49-F238E27FC236}">
                <a16:creationId xmlns:a16="http://schemas.microsoft.com/office/drawing/2014/main" id="{EDDBB4DA-7261-4C0E-9F3C-C518D46259CD}"/>
              </a:ext>
            </a:extLst>
          </p:cNvPr>
          <p:cNvSpPr>
            <a:spLocks noGrp="1"/>
          </p:cNvSpPr>
          <p:nvPr>
            <p:ph sz="quarter" idx="20"/>
          </p:nvPr>
        </p:nvSpPr>
        <p:spPr>
          <a:xfrm>
            <a:off x="138453" y="215850"/>
            <a:ext cx="11782927" cy="545745"/>
          </a:xfrm>
        </p:spPr>
        <p:txBody>
          <a:bodyPr/>
          <a:lstStyle/>
          <a:p>
            <a:pPr algn="ctr"/>
            <a:r>
              <a:rPr lang="de-DE" dirty="0"/>
              <a:t>Key Features</a:t>
            </a:r>
          </a:p>
        </p:txBody>
      </p:sp>
      <p:sp>
        <p:nvSpPr>
          <p:cNvPr id="1027" name="TextBox 18">
            <a:extLst>
              <a:ext uri="{FF2B5EF4-FFF2-40B4-BE49-F238E27FC236}">
                <a16:creationId xmlns:a16="http://schemas.microsoft.com/office/drawing/2014/main" id="{CF5034C3-FD5F-34B9-98FE-6AA3A872E868}"/>
              </a:ext>
            </a:extLst>
          </p:cNvPr>
          <p:cNvSpPr txBox="1"/>
          <p:nvPr/>
        </p:nvSpPr>
        <p:spPr>
          <a:xfrm>
            <a:off x="8885814" y="5529753"/>
            <a:ext cx="2531692" cy="545745"/>
          </a:xfrm>
          <a:prstGeom prst="rect">
            <a:avLst/>
          </a:prstGeom>
          <a:noFill/>
          <a:ln>
            <a:noFill/>
          </a:ln>
        </p:spPr>
        <p:txBody>
          <a:bodyPr wrap="square" lIns="137160" tIns="137160" rIns="137160" bIns="13716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defRPr/>
            </a:pPr>
            <a:r>
              <a:rPr lang="en-US" sz="1900" b="1" kern="0" dirty="0">
                <a:solidFill>
                  <a:srgbClr val="0077B3"/>
                </a:solidFill>
                <a:latin typeface="Segoe UI" panose="020B0502040204020203" pitchFamily="34" charset="0"/>
                <a:cs typeface="Segoe UI" panose="020B0502040204020203" pitchFamily="34" charset="0"/>
              </a:rPr>
              <a:t>And many more…</a:t>
            </a:r>
          </a:p>
        </p:txBody>
      </p:sp>
      <p:grpSp>
        <p:nvGrpSpPr>
          <p:cNvPr id="42" name="Group 41">
            <a:extLst>
              <a:ext uri="{FF2B5EF4-FFF2-40B4-BE49-F238E27FC236}">
                <a16:creationId xmlns:a16="http://schemas.microsoft.com/office/drawing/2014/main" id="{EAEF0046-FE25-17CB-00E4-86571FD6EB30}"/>
              </a:ext>
            </a:extLst>
          </p:cNvPr>
          <p:cNvGrpSpPr/>
          <p:nvPr/>
        </p:nvGrpSpPr>
        <p:grpSpPr>
          <a:xfrm>
            <a:off x="565117" y="1318328"/>
            <a:ext cx="10929598" cy="4636120"/>
            <a:chOff x="565117" y="1318328"/>
            <a:chExt cx="10929598" cy="4636120"/>
          </a:xfrm>
        </p:grpSpPr>
        <p:grpSp>
          <p:nvGrpSpPr>
            <p:cNvPr id="40" name="Group 39">
              <a:extLst>
                <a:ext uri="{FF2B5EF4-FFF2-40B4-BE49-F238E27FC236}">
                  <a16:creationId xmlns:a16="http://schemas.microsoft.com/office/drawing/2014/main" id="{2CAE0901-7ABE-06DB-0AE2-CC4BACE5780A}"/>
                </a:ext>
              </a:extLst>
            </p:cNvPr>
            <p:cNvGrpSpPr/>
            <p:nvPr/>
          </p:nvGrpSpPr>
          <p:grpSpPr>
            <a:xfrm>
              <a:off x="572655" y="1318328"/>
              <a:ext cx="10879687" cy="2499755"/>
              <a:chOff x="572655" y="1074483"/>
              <a:chExt cx="10879687" cy="2499755"/>
            </a:xfrm>
          </p:grpSpPr>
          <p:grpSp>
            <p:nvGrpSpPr>
              <p:cNvPr id="21" name="Group 20">
                <a:extLst>
                  <a:ext uri="{FF2B5EF4-FFF2-40B4-BE49-F238E27FC236}">
                    <a16:creationId xmlns:a16="http://schemas.microsoft.com/office/drawing/2014/main" id="{7D5909BF-1846-5988-3BF1-AA5DDBE4C5DA}"/>
                  </a:ext>
                </a:extLst>
              </p:cNvPr>
              <p:cNvGrpSpPr/>
              <p:nvPr/>
            </p:nvGrpSpPr>
            <p:grpSpPr>
              <a:xfrm>
                <a:off x="572655" y="1109403"/>
                <a:ext cx="3242953" cy="2443143"/>
                <a:chOff x="572655" y="1131095"/>
                <a:chExt cx="3242953" cy="2443143"/>
              </a:xfrm>
            </p:grpSpPr>
            <p:sp>
              <p:nvSpPr>
                <p:cNvPr id="86" name="TextBox 26">
                  <a:extLst>
                    <a:ext uri="{FF2B5EF4-FFF2-40B4-BE49-F238E27FC236}">
                      <a16:creationId xmlns:a16="http://schemas.microsoft.com/office/drawing/2014/main" id="{9232C4FD-F4AE-C5FA-F6D2-FDE47AF867B4}"/>
                    </a:ext>
                  </a:extLst>
                </p:cNvPr>
                <p:cNvSpPr txBox="1"/>
                <p:nvPr/>
              </p:nvSpPr>
              <p:spPr>
                <a:xfrm>
                  <a:off x="572655" y="1676920"/>
                  <a:ext cx="3242953" cy="1897318"/>
                </a:xfrm>
                <a:prstGeom prst="rect">
                  <a:avLst/>
                </a:prstGeom>
                <a:noFill/>
                <a:ln>
                  <a:noFill/>
                </a:ln>
              </p:spPr>
              <p:txBody>
                <a:bodyPr wrap="square" lIns="137160" tIns="137160" rIns="137160" bIns="13716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07000"/>
                    </a:lnSpc>
                    <a:spcAft>
                      <a:spcPts val="800"/>
                    </a:spcAft>
                    <a:tabLst>
                      <a:tab pos="3248025" algn="l"/>
                    </a:tabLst>
                  </a:pPr>
                  <a:r>
                    <a:rPr lang="en-US" sz="1400" b="0" i="0" dirty="0">
                      <a:solidFill>
                        <a:srgbClr val="000000"/>
                      </a:solidFill>
                      <a:effectLst/>
                      <a:latin typeface="Segoe UI" panose="020B0502040204020203" pitchFamily="34" charset="0"/>
                    </a:rPr>
                    <a:t>Once a call is recognized, our CTI will search the Dynamics 365 system and display information about the caller.</a:t>
                  </a:r>
                  <a:endParaRPr lang="de-DE" sz="1400"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87" name="TextBox 18">
                  <a:extLst>
                    <a:ext uri="{FF2B5EF4-FFF2-40B4-BE49-F238E27FC236}">
                      <a16:creationId xmlns:a16="http://schemas.microsoft.com/office/drawing/2014/main" id="{CA2AE71C-1F61-BF1B-29BD-57B3FB132831}"/>
                    </a:ext>
                  </a:extLst>
                </p:cNvPr>
                <p:cNvSpPr txBox="1"/>
                <p:nvPr/>
              </p:nvSpPr>
              <p:spPr>
                <a:xfrm>
                  <a:off x="1211454" y="1172334"/>
                  <a:ext cx="2604154" cy="545745"/>
                </a:xfrm>
                <a:prstGeom prst="rect">
                  <a:avLst/>
                </a:prstGeom>
                <a:noFill/>
                <a:ln>
                  <a:noFill/>
                </a:ln>
              </p:spPr>
              <p:txBody>
                <a:bodyPr wrap="square" lIns="137160" tIns="137160" rIns="137160" bIns="13716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ts val="600"/>
                    </a:spcBef>
                    <a:defRPr/>
                  </a:pPr>
                  <a:r>
                    <a:rPr lang="en-US" sz="1900" b="1" kern="0" dirty="0">
                      <a:solidFill>
                        <a:srgbClr val="0077B3"/>
                      </a:solidFill>
                      <a:latin typeface="Segoe UI" panose="020B0502040204020203" pitchFamily="34" charset="0"/>
                      <a:cs typeface="Segoe UI" panose="020B0502040204020203" pitchFamily="34" charset="0"/>
                    </a:rPr>
                    <a:t>CALLER RECOGNITION</a:t>
                  </a:r>
                </a:p>
              </p:txBody>
            </p:sp>
            <p:pic>
              <p:nvPicPr>
                <p:cNvPr id="7" name="Picture 6" descr="Icon&#10;&#10;Description automatically generated">
                  <a:extLst>
                    <a:ext uri="{FF2B5EF4-FFF2-40B4-BE49-F238E27FC236}">
                      <a16:creationId xmlns:a16="http://schemas.microsoft.com/office/drawing/2014/main" id="{3CD1602E-1BE0-C0C7-AB6B-973D59A1D7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893" y="1131095"/>
                  <a:ext cx="597023" cy="597023"/>
                </a:xfrm>
                <a:prstGeom prst="rect">
                  <a:avLst/>
                </a:prstGeom>
              </p:spPr>
            </p:pic>
          </p:grpSp>
          <p:grpSp>
            <p:nvGrpSpPr>
              <p:cNvPr id="20" name="Group 19">
                <a:extLst>
                  <a:ext uri="{FF2B5EF4-FFF2-40B4-BE49-F238E27FC236}">
                    <a16:creationId xmlns:a16="http://schemas.microsoft.com/office/drawing/2014/main" id="{8A61F6AC-0FBE-2A7B-954C-861BA3ED505E}"/>
                  </a:ext>
                </a:extLst>
              </p:cNvPr>
              <p:cNvGrpSpPr/>
              <p:nvPr/>
            </p:nvGrpSpPr>
            <p:grpSpPr>
              <a:xfrm>
                <a:off x="4391022" y="1074483"/>
                <a:ext cx="3242953" cy="2499755"/>
                <a:chOff x="4391022" y="1074483"/>
                <a:chExt cx="3242953" cy="2499755"/>
              </a:xfrm>
            </p:grpSpPr>
            <p:grpSp>
              <p:nvGrpSpPr>
                <p:cNvPr id="96" name="Group 95">
                  <a:extLst>
                    <a:ext uri="{FF2B5EF4-FFF2-40B4-BE49-F238E27FC236}">
                      <a16:creationId xmlns:a16="http://schemas.microsoft.com/office/drawing/2014/main" id="{C19438CF-C878-404C-A086-05BD38646434}"/>
                    </a:ext>
                  </a:extLst>
                </p:cNvPr>
                <p:cNvGrpSpPr/>
                <p:nvPr/>
              </p:nvGrpSpPr>
              <p:grpSpPr>
                <a:xfrm>
                  <a:off x="4391022" y="1198461"/>
                  <a:ext cx="3242953" cy="2375777"/>
                  <a:chOff x="8427315" y="581775"/>
                  <a:chExt cx="3242953" cy="2375777"/>
                </a:xfrm>
              </p:grpSpPr>
              <p:sp>
                <p:nvSpPr>
                  <p:cNvPr id="80" name="TextBox 26">
                    <a:extLst>
                      <a:ext uri="{FF2B5EF4-FFF2-40B4-BE49-F238E27FC236}">
                        <a16:creationId xmlns:a16="http://schemas.microsoft.com/office/drawing/2014/main" id="{3EB98D01-C0E2-060A-1BB5-0D29B0020001}"/>
                      </a:ext>
                    </a:extLst>
                  </p:cNvPr>
                  <p:cNvSpPr txBox="1"/>
                  <p:nvPr/>
                </p:nvSpPr>
                <p:spPr>
                  <a:xfrm>
                    <a:off x="8427315" y="1060234"/>
                    <a:ext cx="3242953" cy="1897318"/>
                  </a:xfrm>
                  <a:prstGeom prst="rect">
                    <a:avLst/>
                  </a:prstGeom>
                  <a:noFill/>
                  <a:ln>
                    <a:noFill/>
                  </a:ln>
                </p:spPr>
                <p:txBody>
                  <a:bodyPr wrap="square" lIns="137160" tIns="137160" rIns="137160" bIns="13716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r>
                      <a:rPr lang="en-US" sz="1400" b="0" i="0" dirty="0">
                        <a:solidFill>
                          <a:srgbClr val="000000"/>
                        </a:solidFill>
                        <a:effectLst/>
                        <a:latin typeface="Segoe UI" panose="020B0502040204020203" pitchFamily="34" charset="0"/>
                      </a:rPr>
                      <a:t>Dynamics 365 records and phone call activities can be configured to automatically pop-up on incoming and outgoing calls.</a:t>
                    </a:r>
                  </a:p>
                  <a:p>
                    <a:br>
                      <a:rPr lang="en-US" sz="1400" dirty="0"/>
                    </a:br>
                    <a:endParaRPr lang="de-DE" sz="1400"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82" name="TextBox 18">
                    <a:extLst>
                      <a:ext uri="{FF2B5EF4-FFF2-40B4-BE49-F238E27FC236}">
                        <a16:creationId xmlns:a16="http://schemas.microsoft.com/office/drawing/2014/main" id="{EA1B93EA-ED51-92D6-80FD-269A04235A99}"/>
                      </a:ext>
                    </a:extLst>
                  </p:cNvPr>
                  <p:cNvSpPr txBox="1"/>
                  <p:nvPr/>
                </p:nvSpPr>
                <p:spPr>
                  <a:xfrm>
                    <a:off x="9066114" y="581775"/>
                    <a:ext cx="2604154" cy="545745"/>
                  </a:xfrm>
                  <a:prstGeom prst="rect">
                    <a:avLst/>
                  </a:prstGeom>
                  <a:noFill/>
                  <a:ln>
                    <a:noFill/>
                  </a:ln>
                </p:spPr>
                <p:txBody>
                  <a:bodyPr wrap="square" lIns="137160" tIns="137160" rIns="137160" bIns="13716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ts val="600"/>
                      </a:spcBef>
                      <a:defRPr/>
                    </a:pPr>
                    <a:r>
                      <a:rPr lang="en-US" sz="1900" b="1" kern="0" dirty="0">
                        <a:solidFill>
                          <a:srgbClr val="0077B3"/>
                        </a:solidFill>
                        <a:latin typeface="Segoe UI" panose="020B0502040204020203" pitchFamily="34" charset="0"/>
                        <a:cs typeface="Segoe UI" panose="020B0502040204020203" pitchFamily="34" charset="0"/>
                      </a:rPr>
                      <a:t>SCREEN POPS</a:t>
                    </a:r>
                  </a:p>
                </p:txBody>
              </p:sp>
            </p:grpSp>
            <p:pic>
              <p:nvPicPr>
                <p:cNvPr id="14" name="Picture 13" descr="Icon&#10;&#10;Description automatically generated">
                  <a:extLst>
                    <a:ext uri="{FF2B5EF4-FFF2-40B4-BE49-F238E27FC236}">
                      <a16:creationId xmlns:a16="http://schemas.microsoft.com/office/drawing/2014/main" id="{239D22D5-247D-EB5C-C2B7-6E173016FE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022" y="1074483"/>
                  <a:ext cx="757119" cy="757119"/>
                </a:xfrm>
                <a:prstGeom prst="rect">
                  <a:avLst/>
                </a:prstGeom>
              </p:spPr>
            </p:pic>
          </p:grpSp>
          <p:grpSp>
            <p:nvGrpSpPr>
              <p:cNvPr id="19" name="Group 18">
                <a:extLst>
                  <a:ext uri="{FF2B5EF4-FFF2-40B4-BE49-F238E27FC236}">
                    <a16:creationId xmlns:a16="http://schemas.microsoft.com/office/drawing/2014/main" id="{74C29C5C-9139-B265-0C6D-09E48D03A54E}"/>
                  </a:ext>
                </a:extLst>
              </p:cNvPr>
              <p:cNvGrpSpPr/>
              <p:nvPr/>
            </p:nvGrpSpPr>
            <p:grpSpPr>
              <a:xfrm>
                <a:off x="8209389" y="1074483"/>
                <a:ext cx="3242953" cy="2499755"/>
                <a:chOff x="8209389" y="1074483"/>
                <a:chExt cx="3242953" cy="2499755"/>
              </a:xfrm>
            </p:grpSpPr>
            <p:grpSp>
              <p:nvGrpSpPr>
                <p:cNvPr id="105" name="Group 104">
                  <a:extLst>
                    <a:ext uri="{FF2B5EF4-FFF2-40B4-BE49-F238E27FC236}">
                      <a16:creationId xmlns:a16="http://schemas.microsoft.com/office/drawing/2014/main" id="{111F57A3-14E0-589B-6D51-3895BB5FF8C7}"/>
                    </a:ext>
                  </a:extLst>
                </p:cNvPr>
                <p:cNvGrpSpPr/>
                <p:nvPr/>
              </p:nvGrpSpPr>
              <p:grpSpPr>
                <a:xfrm>
                  <a:off x="8209389" y="1147185"/>
                  <a:ext cx="3242953" cy="2427053"/>
                  <a:chOff x="8336945" y="1323525"/>
                  <a:chExt cx="3242953" cy="2427053"/>
                </a:xfrm>
              </p:grpSpPr>
              <p:sp>
                <p:nvSpPr>
                  <p:cNvPr id="99" name="TextBox 26">
                    <a:extLst>
                      <a:ext uri="{FF2B5EF4-FFF2-40B4-BE49-F238E27FC236}">
                        <a16:creationId xmlns:a16="http://schemas.microsoft.com/office/drawing/2014/main" id="{14CD6099-38B5-F436-776D-723692DD79DA}"/>
                      </a:ext>
                    </a:extLst>
                  </p:cNvPr>
                  <p:cNvSpPr txBox="1"/>
                  <p:nvPr/>
                </p:nvSpPr>
                <p:spPr>
                  <a:xfrm>
                    <a:off x="8336945" y="1853260"/>
                    <a:ext cx="3242953" cy="1897318"/>
                  </a:xfrm>
                  <a:prstGeom prst="rect">
                    <a:avLst/>
                  </a:prstGeom>
                  <a:noFill/>
                  <a:ln>
                    <a:noFill/>
                  </a:ln>
                </p:spPr>
                <p:txBody>
                  <a:bodyPr wrap="square" lIns="137160" tIns="137160" rIns="137160" bIns="13716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r>
                      <a:rPr lang="en-US" sz="1400" b="0" i="0" dirty="0">
                        <a:solidFill>
                          <a:srgbClr val="000000"/>
                        </a:solidFill>
                        <a:effectLst/>
                        <a:latin typeface="Segoe UI" panose="020B0502040204020203" pitchFamily="34" charset="0"/>
                      </a:rPr>
                      <a:t>Create new records on incoming calls; e.g. opportunities, cases, accounts, contacts or leads.</a:t>
                    </a:r>
                  </a:p>
                  <a:p>
                    <a:br>
                      <a:rPr lang="en-US" sz="1400" dirty="0"/>
                    </a:br>
                    <a:endParaRPr lang="de-DE" sz="1400"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100" name="TextBox 18">
                    <a:extLst>
                      <a:ext uri="{FF2B5EF4-FFF2-40B4-BE49-F238E27FC236}">
                        <a16:creationId xmlns:a16="http://schemas.microsoft.com/office/drawing/2014/main" id="{6BC662CC-4F0F-2F42-D1DE-9FBD68F36B06}"/>
                      </a:ext>
                    </a:extLst>
                  </p:cNvPr>
                  <p:cNvSpPr txBox="1"/>
                  <p:nvPr/>
                </p:nvSpPr>
                <p:spPr>
                  <a:xfrm>
                    <a:off x="9013370" y="1323525"/>
                    <a:ext cx="2531692" cy="545745"/>
                  </a:xfrm>
                  <a:prstGeom prst="rect">
                    <a:avLst/>
                  </a:prstGeom>
                  <a:noFill/>
                  <a:ln>
                    <a:noFill/>
                  </a:ln>
                </p:spPr>
                <p:txBody>
                  <a:bodyPr wrap="square" lIns="137160" tIns="137160" rIns="137160" bIns="13716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ts val="600"/>
                      </a:spcBef>
                      <a:defRPr/>
                    </a:pPr>
                    <a:r>
                      <a:rPr lang="en-US" sz="1900" b="1" kern="0" dirty="0">
                        <a:solidFill>
                          <a:srgbClr val="0077B3"/>
                        </a:solidFill>
                        <a:latin typeface="Segoe UI" panose="020B0502040204020203" pitchFamily="34" charset="0"/>
                        <a:cs typeface="Segoe UI" panose="020B0502040204020203" pitchFamily="34" charset="0"/>
                      </a:rPr>
                      <a:t>AUTO CREATE RECORDS</a:t>
                    </a:r>
                  </a:p>
                </p:txBody>
              </p:sp>
            </p:grpSp>
            <p:pic>
              <p:nvPicPr>
                <p:cNvPr id="18" name="Picture 17" descr="Icon&#10;&#10;Description automatically generated">
                  <a:extLst>
                    <a:ext uri="{FF2B5EF4-FFF2-40B4-BE49-F238E27FC236}">
                      <a16:creationId xmlns:a16="http://schemas.microsoft.com/office/drawing/2014/main" id="{5ECD927B-D143-CFF5-70F5-DC13771D7E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46417" y="1074483"/>
                  <a:ext cx="597024" cy="597024"/>
                </a:xfrm>
                <a:prstGeom prst="rect">
                  <a:avLst/>
                </a:prstGeom>
              </p:spPr>
            </p:pic>
          </p:grpSp>
        </p:grpSp>
        <p:grpSp>
          <p:nvGrpSpPr>
            <p:cNvPr id="41" name="Group 40">
              <a:extLst>
                <a:ext uri="{FF2B5EF4-FFF2-40B4-BE49-F238E27FC236}">
                  <a16:creationId xmlns:a16="http://schemas.microsoft.com/office/drawing/2014/main" id="{735504D4-CAD1-6932-119A-068AEE040DAA}"/>
                </a:ext>
              </a:extLst>
            </p:cNvPr>
            <p:cNvGrpSpPr/>
            <p:nvPr/>
          </p:nvGrpSpPr>
          <p:grpSpPr>
            <a:xfrm>
              <a:off x="565117" y="3455566"/>
              <a:ext cx="10929598" cy="2498882"/>
              <a:chOff x="565117" y="3490404"/>
              <a:chExt cx="10929598" cy="2498882"/>
            </a:xfrm>
          </p:grpSpPr>
          <p:grpSp>
            <p:nvGrpSpPr>
              <p:cNvPr id="37" name="Group 36">
                <a:extLst>
                  <a:ext uri="{FF2B5EF4-FFF2-40B4-BE49-F238E27FC236}">
                    <a16:creationId xmlns:a16="http://schemas.microsoft.com/office/drawing/2014/main" id="{7E5A3479-0BEB-0EF7-345B-CD4D8EE76658}"/>
                  </a:ext>
                </a:extLst>
              </p:cNvPr>
              <p:cNvGrpSpPr/>
              <p:nvPr/>
            </p:nvGrpSpPr>
            <p:grpSpPr>
              <a:xfrm>
                <a:off x="565117" y="3536046"/>
                <a:ext cx="3242953" cy="2453240"/>
                <a:chOff x="565117" y="3536046"/>
                <a:chExt cx="3242953" cy="2453240"/>
              </a:xfrm>
            </p:grpSpPr>
            <p:sp>
              <p:nvSpPr>
                <p:cNvPr id="108" name="TextBox 26">
                  <a:extLst>
                    <a:ext uri="{FF2B5EF4-FFF2-40B4-BE49-F238E27FC236}">
                      <a16:creationId xmlns:a16="http://schemas.microsoft.com/office/drawing/2014/main" id="{843AE7BA-99F0-672C-9294-8300442E6A6D}"/>
                    </a:ext>
                  </a:extLst>
                </p:cNvPr>
                <p:cNvSpPr txBox="1"/>
                <p:nvPr/>
              </p:nvSpPr>
              <p:spPr>
                <a:xfrm>
                  <a:off x="565117" y="4091968"/>
                  <a:ext cx="3242953" cy="1897318"/>
                </a:xfrm>
                <a:prstGeom prst="rect">
                  <a:avLst/>
                </a:prstGeom>
                <a:noFill/>
                <a:ln>
                  <a:noFill/>
                </a:ln>
              </p:spPr>
              <p:txBody>
                <a:bodyPr wrap="square" lIns="137160" tIns="137160" rIns="137160" bIns="13716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r>
                    <a:rPr lang="en-US" sz="1400" b="0" i="0" dirty="0">
                      <a:solidFill>
                        <a:srgbClr val="000000"/>
                      </a:solidFill>
                      <a:effectLst/>
                      <a:latin typeface="Segoe UI" panose="020B0502040204020203" pitchFamily="34" charset="0"/>
                    </a:rPr>
                    <a:t>Next to any phone number field in Dynamics 365, the Click-2-Dial option is available from the search, as well as from the </a:t>
                  </a:r>
                  <a:r>
                    <a:rPr lang="en-US" sz="1400" b="0" i="0" dirty="0" err="1">
                      <a:solidFill>
                        <a:srgbClr val="000000"/>
                      </a:solidFill>
                      <a:effectLst/>
                      <a:latin typeface="Segoe UI" panose="020B0502040204020203" pitchFamily="34" charset="0"/>
                    </a:rPr>
                    <a:t>CommandBar</a:t>
                  </a:r>
                  <a:r>
                    <a:rPr lang="en-US" sz="1400" b="0" i="0" dirty="0">
                      <a:solidFill>
                        <a:srgbClr val="000000"/>
                      </a:solidFill>
                      <a:effectLst/>
                      <a:latin typeface="Segoe UI" panose="020B0502040204020203" pitchFamily="34" charset="0"/>
                    </a:rPr>
                    <a:t>.</a:t>
                  </a:r>
                </a:p>
                <a:p>
                  <a:br>
                    <a:rPr lang="en-US" sz="1400" dirty="0"/>
                  </a:br>
                  <a:endParaRPr lang="de-DE" sz="1400"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109" name="TextBox 18">
                  <a:extLst>
                    <a:ext uri="{FF2B5EF4-FFF2-40B4-BE49-F238E27FC236}">
                      <a16:creationId xmlns:a16="http://schemas.microsoft.com/office/drawing/2014/main" id="{32C15FF3-128E-8A20-E2A4-913791769FD2}"/>
                    </a:ext>
                  </a:extLst>
                </p:cNvPr>
                <p:cNvSpPr txBox="1"/>
                <p:nvPr/>
              </p:nvSpPr>
              <p:spPr>
                <a:xfrm>
                  <a:off x="1203916" y="3552546"/>
                  <a:ext cx="2604154" cy="545745"/>
                </a:xfrm>
                <a:prstGeom prst="rect">
                  <a:avLst/>
                </a:prstGeom>
                <a:noFill/>
                <a:ln>
                  <a:noFill/>
                </a:ln>
              </p:spPr>
              <p:txBody>
                <a:bodyPr wrap="square" lIns="137160" tIns="137160" rIns="137160" bIns="13716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ts val="600"/>
                    </a:spcBef>
                    <a:defRPr/>
                  </a:pPr>
                  <a:r>
                    <a:rPr lang="en-US" sz="1900" b="1" kern="0" dirty="0">
                      <a:solidFill>
                        <a:srgbClr val="0077B3"/>
                      </a:solidFill>
                      <a:latin typeface="Segoe UI" panose="020B0502040204020203" pitchFamily="34" charset="0"/>
                      <a:cs typeface="Segoe UI" panose="020B0502040204020203" pitchFamily="34" charset="0"/>
                    </a:rPr>
                    <a:t>CLICK-2-DIAL</a:t>
                  </a:r>
                </a:p>
              </p:txBody>
            </p:sp>
            <p:grpSp>
              <p:nvGrpSpPr>
                <p:cNvPr id="28" name="Group 27">
                  <a:extLst>
                    <a:ext uri="{FF2B5EF4-FFF2-40B4-BE49-F238E27FC236}">
                      <a16:creationId xmlns:a16="http://schemas.microsoft.com/office/drawing/2014/main" id="{895FD394-6DBF-4CE2-66D1-3C8E610B4042}"/>
                    </a:ext>
                  </a:extLst>
                </p:cNvPr>
                <p:cNvGrpSpPr/>
                <p:nvPr/>
              </p:nvGrpSpPr>
              <p:grpSpPr>
                <a:xfrm>
                  <a:off x="606893" y="3536046"/>
                  <a:ext cx="757119" cy="711476"/>
                  <a:chOff x="612561" y="3506012"/>
                  <a:chExt cx="639625" cy="629253"/>
                </a:xfrm>
              </p:grpSpPr>
              <p:pic>
                <p:nvPicPr>
                  <p:cNvPr id="23" name="Graphic 22" descr="Telephone with solid fill">
                    <a:extLst>
                      <a:ext uri="{FF2B5EF4-FFF2-40B4-BE49-F238E27FC236}">
                        <a16:creationId xmlns:a16="http://schemas.microsoft.com/office/drawing/2014/main" id="{3C1D9FAA-43EB-2746-0F32-0CCAE850DFD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2561" y="3506012"/>
                    <a:ext cx="548982" cy="548982"/>
                  </a:xfrm>
                  <a:prstGeom prst="rect">
                    <a:avLst/>
                  </a:prstGeom>
                </p:spPr>
              </p:pic>
              <p:pic>
                <p:nvPicPr>
                  <p:cNvPr id="27" name="Graphic 26" descr="Cursor with solid fill">
                    <a:extLst>
                      <a:ext uri="{FF2B5EF4-FFF2-40B4-BE49-F238E27FC236}">
                        <a16:creationId xmlns:a16="http://schemas.microsoft.com/office/drawing/2014/main" id="{09CEEC30-9885-00B6-475A-60AD3A3BD1B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9989" y="3763068"/>
                    <a:ext cx="372197" cy="372197"/>
                  </a:xfrm>
                  <a:prstGeom prst="rect">
                    <a:avLst/>
                  </a:prstGeom>
                </p:spPr>
              </p:pic>
            </p:grpSp>
          </p:grpSp>
          <p:grpSp>
            <p:nvGrpSpPr>
              <p:cNvPr id="38" name="Group 37">
                <a:extLst>
                  <a:ext uri="{FF2B5EF4-FFF2-40B4-BE49-F238E27FC236}">
                    <a16:creationId xmlns:a16="http://schemas.microsoft.com/office/drawing/2014/main" id="{8B75321B-411F-0F78-FB0A-FAB91D03D2D2}"/>
                  </a:ext>
                </a:extLst>
              </p:cNvPr>
              <p:cNvGrpSpPr/>
              <p:nvPr/>
            </p:nvGrpSpPr>
            <p:grpSpPr>
              <a:xfrm>
                <a:off x="4383484" y="3507822"/>
                <a:ext cx="3242953" cy="2481464"/>
                <a:chOff x="4383484" y="3507822"/>
                <a:chExt cx="3242953" cy="2481464"/>
              </a:xfrm>
            </p:grpSpPr>
            <p:grpSp>
              <p:nvGrpSpPr>
                <p:cNvPr id="124" name="Group 123">
                  <a:extLst>
                    <a:ext uri="{FF2B5EF4-FFF2-40B4-BE49-F238E27FC236}">
                      <a16:creationId xmlns:a16="http://schemas.microsoft.com/office/drawing/2014/main" id="{8151D7B9-224A-3581-8115-6A7D50DCF3E4}"/>
                    </a:ext>
                  </a:extLst>
                </p:cNvPr>
                <p:cNvGrpSpPr/>
                <p:nvPr/>
              </p:nvGrpSpPr>
              <p:grpSpPr>
                <a:xfrm>
                  <a:off x="4383484" y="3613509"/>
                  <a:ext cx="3242953" cy="2375777"/>
                  <a:chOff x="4484914" y="3792971"/>
                  <a:chExt cx="3242953" cy="2375777"/>
                </a:xfrm>
              </p:grpSpPr>
              <p:sp>
                <p:nvSpPr>
                  <p:cNvPr id="111" name="TextBox 26">
                    <a:extLst>
                      <a:ext uri="{FF2B5EF4-FFF2-40B4-BE49-F238E27FC236}">
                        <a16:creationId xmlns:a16="http://schemas.microsoft.com/office/drawing/2014/main" id="{0BB9056D-266F-2B57-E536-4C3BE7231567}"/>
                      </a:ext>
                    </a:extLst>
                  </p:cNvPr>
                  <p:cNvSpPr txBox="1"/>
                  <p:nvPr/>
                </p:nvSpPr>
                <p:spPr>
                  <a:xfrm>
                    <a:off x="4484914" y="4271430"/>
                    <a:ext cx="3242953" cy="1897318"/>
                  </a:xfrm>
                  <a:prstGeom prst="rect">
                    <a:avLst/>
                  </a:prstGeom>
                  <a:noFill/>
                  <a:ln>
                    <a:noFill/>
                  </a:ln>
                </p:spPr>
                <p:txBody>
                  <a:bodyPr wrap="square" lIns="137160" tIns="137160" rIns="137160" bIns="13716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r>
                      <a:rPr lang="en-US" sz="1400" b="0" i="0" dirty="0">
                        <a:solidFill>
                          <a:srgbClr val="000000"/>
                        </a:solidFill>
                        <a:effectLst/>
                        <a:latin typeface="Segoe UI" panose="020B0502040204020203" pitchFamily="34" charset="0"/>
                      </a:rPr>
                      <a:t>Analyze calling times and the performance of your sales or service reps.</a:t>
                    </a:r>
                  </a:p>
                  <a:p>
                    <a:br>
                      <a:rPr lang="en-US" sz="1400" dirty="0"/>
                    </a:br>
                    <a:endParaRPr lang="de-DE" sz="1400"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112" name="TextBox 18">
                    <a:extLst>
                      <a:ext uri="{FF2B5EF4-FFF2-40B4-BE49-F238E27FC236}">
                        <a16:creationId xmlns:a16="http://schemas.microsoft.com/office/drawing/2014/main" id="{574982E6-3FC4-A389-31AA-786EF34D9193}"/>
                      </a:ext>
                    </a:extLst>
                  </p:cNvPr>
                  <p:cNvSpPr txBox="1"/>
                  <p:nvPr/>
                </p:nvSpPr>
                <p:spPr>
                  <a:xfrm>
                    <a:off x="5123713" y="3792971"/>
                    <a:ext cx="2604154" cy="545745"/>
                  </a:xfrm>
                  <a:prstGeom prst="rect">
                    <a:avLst/>
                  </a:prstGeom>
                  <a:noFill/>
                  <a:ln>
                    <a:noFill/>
                  </a:ln>
                </p:spPr>
                <p:txBody>
                  <a:bodyPr wrap="square" lIns="137160" tIns="137160" rIns="137160" bIns="13716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ts val="600"/>
                      </a:spcBef>
                      <a:defRPr/>
                    </a:pPr>
                    <a:r>
                      <a:rPr lang="en-US" sz="1900" b="1" kern="0" dirty="0">
                        <a:solidFill>
                          <a:srgbClr val="0077B3"/>
                        </a:solidFill>
                        <a:latin typeface="Segoe UI" panose="020B0502040204020203" pitchFamily="34" charset="0"/>
                        <a:cs typeface="Segoe UI" panose="020B0502040204020203" pitchFamily="34" charset="0"/>
                      </a:rPr>
                      <a:t>CALL STATISTICS</a:t>
                    </a:r>
                  </a:p>
                </p:txBody>
              </p:sp>
            </p:grpSp>
            <p:pic>
              <p:nvPicPr>
                <p:cNvPr id="32" name="Picture 31" descr="Logo&#10;&#10;Description automatically generated">
                  <a:extLst>
                    <a:ext uri="{FF2B5EF4-FFF2-40B4-BE49-F238E27FC236}">
                      <a16:creationId xmlns:a16="http://schemas.microsoft.com/office/drawing/2014/main" id="{AEF57E28-3303-9398-678B-04DABEADAB8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25857" y="3507822"/>
                  <a:ext cx="757118" cy="757118"/>
                </a:xfrm>
                <a:prstGeom prst="rect">
                  <a:avLst/>
                </a:prstGeom>
              </p:spPr>
            </p:pic>
          </p:grpSp>
          <p:grpSp>
            <p:nvGrpSpPr>
              <p:cNvPr id="39" name="Group 38">
                <a:extLst>
                  <a:ext uri="{FF2B5EF4-FFF2-40B4-BE49-F238E27FC236}">
                    <a16:creationId xmlns:a16="http://schemas.microsoft.com/office/drawing/2014/main" id="{4EE08B46-E09C-A495-6949-30235F733FB8}"/>
                  </a:ext>
                </a:extLst>
              </p:cNvPr>
              <p:cNvGrpSpPr/>
              <p:nvPr/>
            </p:nvGrpSpPr>
            <p:grpSpPr>
              <a:xfrm>
                <a:off x="8201851" y="3490404"/>
                <a:ext cx="3292864" cy="2498882"/>
                <a:chOff x="8201851" y="3490404"/>
                <a:chExt cx="3292864" cy="2498882"/>
              </a:xfrm>
            </p:grpSpPr>
            <p:grpSp>
              <p:nvGrpSpPr>
                <p:cNvPr id="114" name="Group 113">
                  <a:extLst>
                    <a:ext uri="{FF2B5EF4-FFF2-40B4-BE49-F238E27FC236}">
                      <a16:creationId xmlns:a16="http://schemas.microsoft.com/office/drawing/2014/main" id="{F70DFEA7-85E3-7A3C-D8CA-D00F5988439C}"/>
                    </a:ext>
                  </a:extLst>
                </p:cNvPr>
                <p:cNvGrpSpPr/>
                <p:nvPr/>
              </p:nvGrpSpPr>
              <p:grpSpPr>
                <a:xfrm>
                  <a:off x="8201851" y="3579651"/>
                  <a:ext cx="3292864" cy="2409635"/>
                  <a:chOff x="8336945" y="1340943"/>
                  <a:chExt cx="3292864" cy="2409635"/>
                </a:xfrm>
              </p:grpSpPr>
              <p:sp>
                <p:nvSpPr>
                  <p:cNvPr id="115" name="TextBox 26">
                    <a:extLst>
                      <a:ext uri="{FF2B5EF4-FFF2-40B4-BE49-F238E27FC236}">
                        <a16:creationId xmlns:a16="http://schemas.microsoft.com/office/drawing/2014/main" id="{9961A001-24E0-6666-42D8-DC28FB9AEA63}"/>
                      </a:ext>
                    </a:extLst>
                  </p:cNvPr>
                  <p:cNvSpPr txBox="1"/>
                  <p:nvPr/>
                </p:nvSpPr>
                <p:spPr>
                  <a:xfrm>
                    <a:off x="8336945" y="1853260"/>
                    <a:ext cx="3242953" cy="1897318"/>
                  </a:xfrm>
                  <a:prstGeom prst="rect">
                    <a:avLst/>
                  </a:prstGeom>
                  <a:noFill/>
                  <a:ln>
                    <a:noFill/>
                  </a:ln>
                </p:spPr>
                <p:txBody>
                  <a:bodyPr wrap="square" lIns="137160" tIns="137160" rIns="137160" bIns="13716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r>
                      <a:rPr lang="en-US" sz="1400" b="0" i="0" dirty="0">
                        <a:solidFill>
                          <a:srgbClr val="000000"/>
                        </a:solidFill>
                        <a:effectLst/>
                        <a:latin typeface="Segoe UI" panose="020B0502040204020203" pitchFamily="34" charset="0"/>
                      </a:rPr>
                      <a:t>Based on campaign activities, the "Power Dialer" enables semi-automated call queues.</a:t>
                    </a:r>
                  </a:p>
                  <a:p>
                    <a:br>
                      <a:rPr lang="en-US" sz="1400" dirty="0"/>
                    </a:br>
                    <a:endParaRPr lang="de-DE" sz="1400"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116" name="TextBox 18">
                    <a:extLst>
                      <a:ext uri="{FF2B5EF4-FFF2-40B4-BE49-F238E27FC236}">
                        <a16:creationId xmlns:a16="http://schemas.microsoft.com/office/drawing/2014/main" id="{AFF019A8-EAE0-CFF6-CD6F-273221AEECF6}"/>
                      </a:ext>
                    </a:extLst>
                  </p:cNvPr>
                  <p:cNvSpPr txBox="1"/>
                  <p:nvPr/>
                </p:nvSpPr>
                <p:spPr>
                  <a:xfrm>
                    <a:off x="8983283" y="1340943"/>
                    <a:ext cx="2646526" cy="545745"/>
                  </a:xfrm>
                  <a:prstGeom prst="rect">
                    <a:avLst/>
                  </a:prstGeom>
                  <a:noFill/>
                  <a:ln>
                    <a:noFill/>
                  </a:ln>
                </p:spPr>
                <p:txBody>
                  <a:bodyPr wrap="square" lIns="137160" tIns="137160" rIns="137160" bIns="13716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ts val="600"/>
                      </a:spcBef>
                      <a:defRPr/>
                    </a:pPr>
                    <a:r>
                      <a:rPr lang="en-US" sz="1900" b="1" kern="0" dirty="0">
                        <a:solidFill>
                          <a:srgbClr val="0077B3"/>
                        </a:solidFill>
                        <a:latin typeface="Segoe UI" panose="020B0502040204020203" pitchFamily="34" charset="0"/>
                        <a:cs typeface="Segoe UI" panose="020B0502040204020203" pitchFamily="34" charset="0"/>
                      </a:rPr>
                      <a:t>POWER DIALER</a:t>
                    </a:r>
                  </a:p>
                </p:txBody>
              </p:sp>
            </p:grpSp>
            <p:pic>
              <p:nvPicPr>
                <p:cNvPr id="36" name="Graphic 35" descr="Speaker phone with solid fill">
                  <a:extLst>
                    <a:ext uri="{FF2B5EF4-FFF2-40B4-BE49-F238E27FC236}">
                      <a16:creationId xmlns:a16="http://schemas.microsoft.com/office/drawing/2014/main" id="{E9E6D165-F37C-438E-9C9B-616B109821B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09389" y="3490404"/>
                  <a:ext cx="757118" cy="757118"/>
                </a:xfrm>
                <a:prstGeom prst="rect">
                  <a:avLst/>
                </a:prstGeom>
              </p:spPr>
            </p:pic>
          </p:grpSp>
        </p:grpSp>
      </p:grpSp>
    </p:spTree>
    <p:extLst>
      <p:ext uri="{BB962C8B-B14F-4D97-AF65-F5344CB8AC3E}">
        <p14:creationId xmlns:p14="http://schemas.microsoft.com/office/powerpoint/2010/main" val="1191033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nhaltsplatzhalter 13">
            <a:extLst>
              <a:ext uri="{FF2B5EF4-FFF2-40B4-BE49-F238E27FC236}">
                <a16:creationId xmlns:a16="http://schemas.microsoft.com/office/drawing/2014/main" id="{DDB9D73E-21FB-A0F8-8D65-09A8945F605F}"/>
              </a:ext>
            </a:extLst>
          </p:cNvPr>
          <p:cNvSpPr>
            <a:spLocks noGrp="1"/>
          </p:cNvSpPr>
          <p:nvPr>
            <p:ph sz="quarter" idx="20"/>
          </p:nvPr>
        </p:nvSpPr>
        <p:spPr>
          <a:xfrm>
            <a:off x="941630" y="230648"/>
            <a:ext cx="10308739" cy="545745"/>
          </a:xfrm>
        </p:spPr>
        <p:txBody>
          <a:bodyPr/>
          <a:lstStyle/>
          <a:p>
            <a:pPr algn="ctr"/>
            <a:r>
              <a:rPr lang="de-DE" sz="2600" dirty="0"/>
              <a:t>TelephoneIntegration: connect your phone system to Dynamics 365</a:t>
            </a:r>
          </a:p>
        </p:txBody>
      </p:sp>
      <p:sp>
        <p:nvSpPr>
          <p:cNvPr id="10" name="Rechteck 5">
            <a:extLst>
              <a:ext uri="{FF2B5EF4-FFF2-40B4-BE49-F238E27FC236}">
                <a16:creationId xmlns:a16="http://schemas.microsoft.com/office/drawing/2014/main" id="{73CF7778-5DB5-4CA9-BAC7-7679F8FC62EE}"/>
              </a:ext>
            </a:extLst>
          </p:cNvPr>
          <p:cNvSpPr/>
          <p:nvPr/>
        </p:nvSpPr>
        <p:spPr>
          <a:xfrm>
            <a:off x="245597" y="1129036"/>
            <a:ext cx="3600000" cy="4671388"/>
          </a:xfrm>
          <a:prstGeom prst="rect">
            <a:avLst/>
          </a:prstGeom>
          <a:solidFill>
            <a:srgbClr val="0077B3"/>
          </a:solidFill>
          <a:ln>
            <a:solidFill>
              <a:schemeClr val="bg1">
                <a:lumMod val="6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85750" indent="-285750" algn="ctr">
              <a:buFont typeface="Arial" panose="020B0604020202020204" pitchFamily="34" charset="0"/>
              <a:buChar char="•"/>
            </a:pPr>
            <a:endParaRPr lang="de-DE" b="1" dirty="0">
              <a:solidFill>
                <a:schemeClr val="bg1"/>
              </a:solidFill>
              <a:latin typeface="Segoe UI" panose="020B0502040204020203" pitchFamily="34" charset="0"/>
              <a:cs typeface="Segoe UI" panose="020B0502040204020203" pitchFamily="34" charset="0"/>
            </a:endParaRPr>
          </a:p>
          <a:p>
            <a:pPr marL="285750" indent="-285750" algn="ctr">
              <a:buFont typeface="Arial" panose="020B0604020202020204" pitchFamily="34" charset="0"/>
              <a:buChar char="•"/>
            </a:pPr>
            <a:endParaRPr lang="de-DE" b="1" u="sng" dirty="0">
              <a:solidFill>
                <a:schemeClr val="bg1"/>
              </a:solidFill>
              <a:latin typeface="Segoe UI" panose="020B0502040204020203" pitchFamily="34" charset="0"/>
              <a:cs typeface="Segoe UI" panose="020B0502040204020203" pitchFamily="34" charset="0"/>
            </a:endParaRPr>
          </a:p>
          <a:p>
            <a:pPr algn="ctr"/>
            <a:br>
              <a:rPr lang="de-DE" b="1" u="sng" dirty="0">
                <a:solidFill>
                  <a:schemeClr val="bg1"/>
                </a:solidFill>
                <a:latin typeface="Segoe UI" panose="020B0502040204020203" pitchFamily="34" charset="0"/>
                <a:cs typeface="Segoe UI" panose="020B0502040204020203" pitchFamily="34" charset="0"/>
              </a:rPr>
            </a:br>
            <a:endParaRPr lang="de-DE" b="1" u="sng" dirty="0">
              <a:solidFill>
                <a:schemeClr val="bg1"/>
              </a:solidFill>
              <a:latin typeface="Segoe UI" panose="020B0502040204020203" pitchFamily="34" charset="0"/>
              <a:cs typeface="Segoe UI" panose="020B0502040204020203" pitchFamily="34" charset="0"/>
            </a:endParaRPr>
          </a:p>
          <a:p>
            <a:pPr algn="ctr"/>
            <a:br>
              <a:rPr lang="de-DE" dirty="0">
                <a:solidFill>
                  <a:schemeClr val="bg1"/>
                </a:solidFill>
                <a:latin typeface="Segoe UI Semibold" panose="020B0702040204020203" pitchFamily="34" charset="0"/>
                <a:cs typeface="Segoe UI Semibold" panose="020B0702040204020203" pitchFamily="34" charset="0"/>
              </a:rPr>
            </a:br>
            <a:br>
              <a:rPr lang="de-DE" dirty="0">
                <a:solidFill>
                  <a:schemeClr val="bg1"/>
                </a:solidFill>
                <a:latin typeface="Segoe UI Semibold" panose="020B0702040204020203" pitchFamily="34" charset="0"/>
                <a:cs typeface="Segoe UI Semibold" panose="020B0702040204020203" pitchFamily="34" charset="0"/>
              </a:rPr>
            </a:br>
            <a:r>
              <a:rPr lang="de-DE" dirty="0">
                <a:solidFill>
                  <a:schemeClr val="bg1"/>
                </a:solidFill>
                <a:latin typeface="Segoe UI Semibold" panose="020B0702040204020203" pitchFamily="34" charset="0"/>
                <a:cs typeface="Segoe UI Semibold" panose="020B0702040204020203" pitchFamily="34" charset="0"/>
              </a:rPr>
              <a:t>Capture &amp; track phone calls</a:t>
            </a:r>
            <a:br>
              <a:rPr lang="de-DE" b="1" u="sng" dirty="0">
                <a:solidFill>
                  <a:schemeClr val="bg1"/>
                </a:solidFill>
                <a:latin typeface="Segoe UI" panose="020B0502040204020203" pitchFamily="34" charset="0"/>
                <a:cs typeface="Segoe UI" panose="020B0502040204020203" pitchFamily="34" charset="0"/>
              </a:rPr>
            </a:br>
            <a:endParaRPr lang="en-US" b="1" u="sng" dirty="0">
              <a:solidFill>
                <a:schemeClr val="bg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de-DE" altLang="de-DE" dirty="0">
                <a:solidFill>
                  <a:schemeClr val="bg1"/>
                </a:solidFill>
                <a:latin typeface="Segoe UI" panose="020B0502040204020203" pitchFamily="34" charset="0"/>
                <a:ea typeface="Segoe UI" panose="020B0502040204020203" pitchFamily="34" charset="0"/>
                <a:cs typeface="Segoe UI" panose="020B0502040204020203" pitchFamily="34" charset="0"/>
              </a:rPr>
              <a:t>Caller Recognition /Screen-Pops</a:t>
            </a:r>
            <a:br>
              <a:rPr lang="de-DE" altLang="de-DE" dirty="0">
                <a:solidFill>
                  <a:schemeClr val="bg1"/>
                </a:solidFill>
                <a:latin typeface="Segoe UI" panose="020B0502040204020203" pitchFamily="34" charset="0"/>
                <a:ea typeface="Segoe UI" panose="020B0502040204020203" pitchFamily="34" charset="0"/>
                <a:cs typeface="Segoe UI" panose="020B0502040204020203" pitchFamily="34" charset="0"/>
              </a:rPr>
            </a:br>
            <a:endParaRPr lang="de-DE" altLang="de-DE"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de-DE" altLang="de-DE" dirty="0">
                <a:solidFill>
                  <a:schemeClr val="bg1"/>
                </a:solidFill>
                <a:latin typeface="Segoe UI" panose="020B0502040204020203" pitchFamily="34" charset="0"/>
                <a:ea typeface="Segoe UI" panose="020B0502040204020203" pitchFamily="34" charset="0"/>
                <a:cs typeface="Segoe UI" panose="020B0502040204020203" pitchFamily="34" charset="0"/>
              </a:rPr>
              <a:t>Create activities (Phone calls, appointments, e-mails...)</a:t>
            </a:r>
            <a:br>
              <a:rPr lang="de-DE" altLang="de-DE" dirty="0">
                <a:solidFill>
                  <a:schemeClr val="bg1"/>
                </a:solidFill>
                <a:latin typeface="Segoe UI" panose="020B0502040204020203" pitchFamily="34" charset="0"/>
                <a:ea typeface="Segoe UI" panose="020B0502040204020203" pitchFamily="34" charset="0"/>
                <a:cs typeface="Segoe UI" panose="020B0502040204020203" pitchFamily="34" charset="0"/>
              </a:rPr>
            </a:br>
            <a:endParaRPr lang="de-DE" altLang="de-DE"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de-DE" altLang="de-DE" dirty="0">
                <a:solidFill>
                  <a:schemeClr val="bg1"/>
                </a:solidFill>
                <a:latin typeface="Segoe UI" panose="020B0502040204020203" pitchFamily="34" charset="0"/>
                <a:ea typeface="Segoe UI" panose="020B0502040204020203" pitchFamily="34" charset="0"/>
                <a:cs typeface="Segoe UI" panose="020B0502040204020203" pitchFamily="34" charset="0"/>
              </a:rPr>
              <a:t>Create records (Cases, opportunities, leads,..)</a:t>
            </a:r>
          </a:p>
          <a:p>
            <a:pPr marL="285750" indent="-285750">
              <a:buFont typeface="Arial" panose="020B0604020202020204" pitchFamily="34" charset="0"/>
              <a:buChar char="•"/>
            </a:pPr>
            <a:endParaRPr lang="de-DE" altLang="de-DE"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de-DE" altLang="de-DE" dirty="0">
                <a:solidFill>
                  <a:schemeClr val="bg1"/>
                </a:solidFill>
                <a:latin typeface="Segoe UI" panose="020B0502040204020203" pitchFamily="34" charset="0"/>
                <a:ea typeface="Segoe UI" panose="020B0502040204020203" pitchFamily="34" charset="0"/>
                <a:cs typeface="Segoe UI" panose="020B0502040204020203" pitchFamily="34" charset="0"/>
              </a:rPr>
              <a:t>Call statistics &amp; call analysis</a:t>
            </a:r>
          </a:p>
          <a:p>
            <a:pPr marL="742950" lvl="1" indent="-285750">
              <a:buFont typeface="Arial" panose="020B0604020202020204" pitchFamily="34" charset="0"/>
              <a:buChar char="•"/>
            </a:pPr>
            <a:endParaRPr lang="de-DE" altLang="de-DE"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dirty="0">
              <a:solidFill>
                <a:schemeClr val="bg1"/>
              </a:solidFill>
              <a:latin typeface="Segoe UI" panose="020B0502040204020203" pitchFamily="34" charset="0"/>
              <a:cs typeface="Segoe UI" panose="020B0502040204020203" pitchFamily="34" charset="0"/>
            </a:endParaRPr>
          </a:p>
        </p:txBody>
      </p:sp>
      <p:sp>
        <p:nvSpPr>
          <p:cNvPr id="12" name="Rechteck 29">
            <a:extLst>
              <a:ext uri="{FF2B5EF4-FFF2-40B4-BE49-F238E27FC236}">
                <a16:creationId xmlns:a16="http://schemas.microsoft.com/office/drawing/2014/main" id="{B8464B18-1157-41D3-9AD9-178336541C1B}"/>
              </a:ext>
            </a:extLst>
          </p:cNvPr>
          <p:cNvSpPr/>
          <p:nvPr/>
        </p:nvSpPr>
        <p:spPr>
          <a:xfrm>
            <a:off x="4031290" y="1120161"/>
            <a:ext cx="3600000" cy="4680263"/>
          </a:xfrm>
          <a:prstGeom prst="rect">
            <a:avLst/>
          </a:prstGeom>
          <a:solidFill>
            <a:srgbClr val="0094C2">
              <a:alpha val="92000"/>
            </a:srgbClr>
          </a:solidFill>
          <a:ln>
            <a:solidFill>
              <a:schemeClr val="bg1">
                <a:lumMod val="6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br>
              <a:rPr lang="de-DE" altLang="de-DE" b="1" u="sng" dirty="0">
                <a:solidFill>
                  <a:schemeClr val="bg1"/>
                </a:solidFill>
                <a:latin typeface="Segoe UI" panose="020B0502040204020203" pitchFamily="34" charset="0"/>
                <a:ea typeface="Segoe UI" panose="020B0502040204020203" pitchFamily="34" charset="0"/>
                <a:cs typeface="Segoe UI" panose="020B0502040204020203" pitchFamily="34" charset="0"/>
              </a:rPr>
            </a:br>
            <a:br>
              <a:rPr lang="de-DE" altLang="de-DE" b="1" u="sng" dirty="0">
                <a:solidFill>
                  <a:schemeClr val="bg1"/>
                </a:solidFill>
                <a:latin typeface="Segoe UI" panose="020B0502040204020203" pitchFamily="34" charset="0"/>
                <a:ea typeface="Segoe UI" panose="020B0502040204020203" pitchFamily="34" charset="0"/>
                <a:cs typeface="Segoe UI" panose="020B0502040204020203" pitchFamily="34" charset="0"/>
              </a:rPr>
            </a:br>
            <a:br>
              <a:rPr lang="de-DE" altLang="de-DE" b="1" u="sng" dirty="0">
                <a:solidFill>
                  <a:schemeClr val="bg1"/>
                </a:solidFill>
                <a:latin typeface="Segoe UI" panose="020B0502040204020203" pitchFamily="34" charset="0"/>
                <a:ea typeface="Segoe UI" panose="020B0502040204020203" pitchFamily="34" charset="0"/>
                <a:cs typeface="Segoe UI" panose="020B0502040204020203" pitchFamily="34" charset="0"/>
              </a:rPr>
            </a:br>
            <a:br>
              <a:rPr lang="de-DE" altLang="de-DE" b="1" u="sng" dirty="0">
                <a:solidFill>
                  <a:schemeClr val="bg1"/>
                </a:solidFill>
                <a:latin typeface="Segoe UI" panose="020B0502040204020203" pitchFamily="34" charset="0"/>
                <a:ea typeface="Segoe UI" panose="020B0502040204020203" pitchFamily="34" charset="0"/>
                <a:cs typeface="Segoe UI" panose="020B0502040204020203" pitchFamily="34" charset="0"/>
              </a:rPr>
            </a:br>
            <a:r>
              <a:rPr lang="de-DE" altLang="de-DE" dirty="0">
                <a:solidFill>
                  <a:schemeClr val="bg1"/>
                </a:solidFill>
                <a:latin typeface="Segoe UI Semibold" panose="020B0702040204020203" pitchFamily="34" charset="0"/>
                <a:ea typeface="Segoe UI" panose="020B0502040204020203" pitchFamily="34" charset="0"/>
                <a:cs typeface="Segoe UI Semibold" panose="020B0702040204020203" pitchFamily="34" charset="0"/>
              </a:rPr>
              <a:t>Simplify dialing</a:t>
            </a:r>
            <a:br>
              <a:rPr lang="de-DE" altLang="de-DE" b="1" u="sng" dirty="0">
                <a:solidFill>
                  <a:schemeClr val="bg1"/>
                </a:solidFill>
                <a:latin typeface="Segoe UI" panose="020B0502040204020203" pitchFamily="34" charset="0"/>
                <a:ea typeface="Segoe UI" panose="020B0502040204020203" pitchFamily="34" charset="0"/>
                <a:cs typeface="Segoe UI" panose="020B0502040204020203" pitchFamily="34" charset="0"/>
              </a:rPr>
            </a:br>
            <a:endParaRPr lang="de-DE" altLang="de-DE" b="1" u="sng"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de-DE" altLang="de-DE" dirty="0">
                <a:solidFill>
                  <a:schemeClr val="bg1"/>
                </a:solidFill>
                <a:latin typeface="Segoe UI" panose="020B0502040204020203" pitchFamily="34" charset="0"/>
                <a:ea typeface="Segoe UI" panose="020B0502040204020203" pitchFamily="34" charset="0"/>
                <a:cs typeface="Segoe UI" panose="020B0502040204020203" pitchFamily="34" charset="0"/>
              </a:rPr>
              <a:t>Click-2-dial from phone fields or CommandBar</a:t>
            </a:r>
          </a:p>
          <a:p>
            <a:pPr marL="742950" lvl="1" indent="-285750">
              <a:buFont typeface="Arial" panose="020B0604020202020204" pitchFamily="34" charset="0"/>
              <a:buChar char="•"/>
            </a:pPr>
            <a:endParaRPr lang="de-DE" altLang="de-DE"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de-DE" altLang="de-DE" dirty="0">
                <a:solidFill>
                  <a:schemeClr val="bg1"/>
                </a:solidFill>
                <a:latin typeface="Segoe UI" panose="020B0502040204020203" pitchFamily="34" charset="0"/>
                <a:ea typeface="Segoe UI" panose="020B0502040204020203" pitchFamily="34" charset="0"/>
                <a:cs typeface="Segoe UI" panose="020B0502040204020203" pitchFamily="34" charset="0"/>
              </a:rPr>
              <a:t>Call from related records(E.g. Quotes, opportunities, cases)</a:t>
            </a:r>
            <a:br>
              <a:rPr lang="de-DE" altLang="de-DE" dirty="0">
                <a:solidFill>
                  <a:schemeClr val="bg1"/>
                </a:solidFill>
                <a:latin typeface="Segoe UI" panose="020B0502040204020203" pitchFamily="34" charset="0"/>
                <a:ea typeface="Segoe UI" panose="020B0502040204020203" pitchFamily="34" charset="0"/>
                <a:cs typeface="Segoe UI" panose="020B0502040204020203" pitchFamily="34" charset="0"/>
              </a:rPr>
            </a:br>
            <a:endParaRPr lang="de-DE" altLang="de-DE"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de-DE" altLang="de-DE" dirty="0">
                <a:solidFill>
                  <a:schemeClr val="bg1"/>
                </a:solidFill>
                <a:latin typeface="Segoe UI" panose="020B0502040204020203" pitchFamily="34" charset="0"/>
                <a:ea typeface="Segoe UI" panose="020B0502040204020203" pitchFamily="34" charset="0"/>
                <a:cs typeface="Segoe UI" panose="020B0502040204020203" pitchFamily="34" charset="0"/>
              </a:rPr>
              <a:t>Power-dialing: Workspace for the efficient c</a:t>
            </a:r>
            <a:r>
              <a:rPr lang="de-DE" altLang="de-DE" b="1" dirty="0">
                <a:solidFill>
                  <a:schemeClr val="bg1"/>
                </a:solidFill>
                <a:latin typeface="Segoe UI" panose="020B0502040204020203" pitchFamily="34" charset="0"/>
                <a:ea typeface="Segoe UI" panose="020B0502040204020203" pitchFamily="34" charset="0"/>
                <a:cs typeface="Segoe UI" panose="020B0502040204020203" pitchFamily="34" charset="0"/>
              </a:rPr>
              <a:t>a</a:t>
            </a:r>
            <a:r>
              <a:rPr lang="de-DE" altLang="de-DE" dirty="0">
                <a:solidFill>
                  <a:schemeClr val="bg1"/>
                </a:solidFill>
                <a:latin typeface="Segoe UI" panose="020B0502040204020203" pitchFamily="34" charset="0"/>
                <a:ea typeface="Segoe UI" panose="020B0502040204020203" pitchFamily="34" charset="0"/>
                <a:cs typeface="Segoe UI" panose="020B0502040204020203" pitchFamily="34" charset="0"/>
              </a:rPr>
              <a:t>lling of lists</a:t>
            </a:r>
          </a:p>
          <a:p>
            <a:pPr marL="742950" lvl="1" indent="-285750">
              <a:buFont typeface="Arial" panose="020B0604020202020204" pitchFamily="34" charset="0"/>
              <a:buChar char="•"/>
            </a:pPr>
            <a:endParaRPr lang="de-DE" altLang="de-DE"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742950" lvl="1" indent="-285750">
              <a:buFont typeface="Arial" panose="020B0604020202020204" pitchFamily="34" charset="0"/>
              <a:buChar char="•"/>
            </a:pPr>
            <a:endParaRPr lang="de-DE" altLang="de-DE"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Rectangle 6">
            <a:extLst>
              <a:ext uri="{FF2B5EF4-FFF2-40B4-BE49-F238E27FC236}">
                <a16:creationId xmlns:a16="http://schemas.microsoft.com/office/drawing/2014/main" id="{2E9CD442-576C-4C5B-9855-999A70AB11D3}"/>
              </a:ext>
            </a:extLst>
          </p:cNvPr>
          <p:cNvSpPr/>
          <p:nvPr/>
        </p:nvSpPr>
        <p:spPr>
          <a:xfrm>
            <a:off x="8209737" y="1173422"/>
            <a:ext cx="3636805" cy="644395"/>
          </a:xfrm>
          <a:prstGeom prst="rect">
            <a:avLst/>
          </a:prstGeom>
          <a:solidFill>
            <a:srgbClr val="09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latin typeface="Segoe UI" panose="020B0502040204020203" pitchFamily="34" charset="0"/>
                <a:cs typeface="Segoe UI" panose="020B0502040204020203" pitchFamily="34" charset="0"/>
              </a:rPr>
              <a:t>     Dynamics 365</a:t>
            </a:r>
          </a:p>
          <a:p>
            <a:pPr algn="ctr"/>
            <a:r>
              <a:rPr lang="de-AT" dirty="0">
                <a:latin typeface="Segoe UI" panose="020B0502040204020203" pitchFamily="34" charset="0"/>
                <a:cs typeface="Segoe UI" panose="020B0502040204020203" pitchFamily="34" charset="0"/>
              </a:rPr>
              <a:t>     Customer Engagement</a:t>
            </a:r>
          </a:p>
        </p:txBody>
      </p:sp>
      <p:sp>
        <p:nvSpPr>
          <p:cNvPr id="8" name="Rectangle 7">
            <a:extLst>
              <a:ext uri="{FF2B5EF4-FFF2-40B4-BE49-F238E27FC236}">
                <a16:creationId xmlns:a16="http://schemas.microsoft.com/office/drawing/2014/main" id="{B7834997-FA7F-4C4C-A27E-6FF5CA9D95E3}"/>
              </a:ext>
            </a:extLst>
          </p:cNvPr>
          <p:cNvSpPr/>
          <p:nvPr/>
        </p:nvSpPr>
        <p:spPr>
          <a:xfrm>
            <a:off x="8215817" y="1897356"/>
            <a:ext cx="3636805" cy="64439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latin typeface="Segoe UI" panose="020B0502040204020203" pitchFamily="34" charset="0"/>
                <a:cs typeface="Segoe UI" panose="020B0502040204020203" pitchFamily="34" charset="0"/>
              </a:rPr>
              <a:t>     Model Driven Apps</a:t>
            </a:r>
          </a:p>
          <a:p>
            <a:pPr algn="ctr"/>
            <a:r>
              <a:rPr lang="de-AT" dirty="0">
                <a:latin typeface="Segoe UI" panose="020B0502040204020203" pitchFamily="34" charset="0"/>
                <a:cs typeface="Segoe UI" panose="020B0502040204020203" pitchFamily="34" charset="0"/>
              </a:rPr>
              <a:t>     Canvas Apps</a:t>
            </a:r>
          </a:p>
        </p:txBody>
      </p:sp>
      <p:pic>
        <p:nvPicPr>
          <p:cNvPr id="9" name="Picture 8">
            <a:extLst>
              <a:ext uri="{FF2B5EF4-FFF2-40B4-BE49-F238E27FC236}">
                <a16:creationId xmlns:a16="http://schemas.microsoft.com/office/drawing/2014/main" id="{7CC2601C-1B0C-4B77-BD72-49C3FA6F8170}"/>
              </a:ext>
            </a:extLst>
          </p:cNvPr>
          <p:cNvPicPr>
            <a:picLocks noChangeAspect="1"/>
          </p:cNvPicPr>
          <p:nvPr/>
        </p:nvPicPr>
        <p:blipFill>
          <a:blip r:embed="rId3"/>
          <a:stretch>
            <a:fillRect/>
          </a:stretch>
        </p:blipFill>
        <p:spPr>
          <a:xfrm>
            <a:off x="8217413" y="1185563"/>
            <a:ext cx="490692" cy="622800"/>
          </a:xfrm>
          <a:prstGeom prst="rect">
            <a:avLst/>
          </a:prstGeom>
        </p:spPr>
      </p:pic>
      <p:pic>
        <p:nvPicPr>
          <p:cNvPr id="11" name="Picture 4" descr="Bildergebnis fÃ¼r microsoft PowerApps">
            <a:extLst>
              <a:ext uri="{FF2B5EF4-FFF2-40B4-BE49-F238E27FC236}">
                <a16:creationId xmlns:a16="http://schemas.microsoft.com/office/drawing/2014/main" id="{6F20FA46-1F81-4A62-BD8C-40658919E70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8926"/>
          <a:stretch/>
        </p:blipFill>
        <p:spPr bwMode="auto">
          <a:xfrm>
            <a:off x="8231804" y="1909251"/>
            <a:ext cx="627901" cy="622800"/>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Straight Arrow Connector 38">
            <a:extLst>
              <a:ext uri="{FF2B5EF4-FFF2-40B4-BE49-F238E27FC236}">
                <a16:creationId xmlns:a16="http://schemas.microsoft.com/office/drawing/2014/main" id="{BD373B20-F8A3-4EE0-9979-35C9C6CD6B2D}"/>
              </a:ext>
            </a:extLst>
          </p:cNvPr>
          <p:cNvCxnSpPr>
            <a:cxnSpLocks/>
          </p:cNvCxnSpPr>
          <p:nvPr/>
        </p:nvCxnSpPr>
        <p:spPr>
          <a:xfrm flipV="1">
            <a:off x="10061501" y="2809414"/>
            <a:ext cx="0" cy="719091"/>
          </a:xfrm>
          <a:prstGeom prst="straightConnector1">
            <a:avLst/>
          </a:prstGeom>
          <a:ln w="57150">
            <a:solidFill>
              <a:srgbClr val="0077B3"/>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ABC18F68-3330-6129-66E7-093303407461}"/>
              </a:ext>
            </a:extLst>
          </p:cNvPr>
          <p:cNvGrpSpPr/>
          <p:nvPr/>
        </p:nvGrpSpPr>
        <p:grpSpPr>
          <a:xfrm>
            <a:off x="8031789" y="3510753"/>
            <a:ext cx="4059423" cy="704850"/>
            <a:chOff x="8132577" y="3518561"/>
            <a:chExt cx="4059423" cy="704850"/>
          </a:xfrm>
        </p:grpSpPr>
        <p:pic>
          <p:nvPicPr>
            <p:cNvPr id="6" name="Picture 5" descr="Icon&#10;&#10;Description automatically generated">
              <a:extLst>
                <a:ext uri="{FF2B5EF4-FFF2-40B4-BE49-F238E27FC236}">
                  <a16:creationId xmlns:a16="http://schemas.microsoft.com/office/drawing/2014/main" id="{F9484687-F32C-4A44-A3AE-2050347280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2577" y="3545597"/>
              <a:ext cx="563962" cy="563962"/>
            </a:xfrm>
            <a:prstGeom prst="rect">
              <a:avLst/>
            </a:prstGeom>
          </p:spPr>
        </p:pic>
        <p:sp>
          <p:nvSpPr>
            <p:cNvPr id="41" name="Title 2">
              <a:extLst>
                <a:ext uri="{FF2B5EF4-FFF2-40B4-BE49-F238E27FC236}">
                  <a16:creationId xmlns:a16="http://schemas.microsoft.com/office/drawing/2014/main" id="{D391C2D4-741A-480C-90B5-7B9AA0EDB659}"/>
                </a:ext>
              </a:extLst>
            </p:cNvPr>
            <p:cNvSpPr txBox="1">
              <a:spLocks/>
            </p:cNvSpPr>
            <p:nvPr/>
          </p:nvSpPr>
          <p:spPr>
            <a:xfrm>
              <a:off x="8713081" y="3518561"/>
              <a:ext cx="3478919" cy="704850"/>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AT" sz="2700" dirty="0">
                  <a:solidFill>
                    <a:srgbClr val="1CACE3"/>
                  </a:solidFill>
                  <a:latin typeface="Segoe UI Semibold" panose="020B0702040204020203" pitchFamily="34" charset="0"/>
                  <a:cs typeface="Segoe UI Semibold" panose="020B0702040204020203" pitchFamily="34" charset="0"/>
                </a:rPr>
                <a:t>TelephoneIntegration</a:t>
              </a:r>
            </a:p>
          </p:txBody>
        </p:sp>
      </p:grpSp>
      <p:cxnSp>
        <p:nvCxnSpPr>
          <p:cNvPr id="42" name="Straight Arrow Connector 41">
            <a:extLst>
              <a:ext uri="{FF2B5EF4-FFF2-40B4-BE49-F238E27FC236}">
                <a16:creationId xmlns:a16="http://schemas.microsoft.com/office/drawing/2014/main" id="{E3FABC02-65F7-4DD1-8043-15C05E21E19E}"/>
              </a:ext>
            </a:extLst>
          </p:cNvPr>
          <p:cNvCxnSpPr>
            <a:cxnSpLocks/>
          </p:cNvCxnSpPr>
          <p:nvPr/>
        </p:nvCxnSpPr>
        <p:spPr>
          <a:xfrm flipV="1">
            <a:off x="10061501" y="4060426"/>
            <a:ext cx="0" cy="719091"/>
          </a:xfrm>
          <a:prstGeom prst="straightConnector1">
            <a:avLst/>
          </a:prstGeom>
          <a:ln w="57150">
            <a:solidFill>
              <a:srgbClr val="0077B3"/>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6" name="Grafik 15" descr="Freisprechanlage mit einfarbiger Füllung">
            <a:extLst>
              <a:ext uri="{FF2B5EF4-FFF2-40B4-BE49-F238E27FC236}">
                <a16:creationId xmlns:a16="http://schemas.microsoft.com/office/drawing/2014/main" id="{3A4F5964-B7AB-6E30-5744-88A0CFF09EE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88397" y="1440156"/>
            <a:ext cx="914400" cy="914400"/>
          </a:xfrm>
          <a:prstGeom prst="rect">
            <a:avLst/>
          </a:prstGeom>
        </p:spPr>
      </p:pic>
      <p:grpSp>
        <p:nvGrpSpPr>
          <p:cNvPr id="15" name="Group 14">
            <a:extLst>
              <a:ext uri="{FF2B5EF4-FFF2-40B4-BE49-F238E27FC236}">
                <a16:creationId xmlns:a16="http://schemas.microsoft.com/office/drawing/2014/main" id="{34128526-F872-67E7-B765-DC8789FB6DA7}"/>
              </a:ext>
            </a:extLst>
          </p:cNvPr>
          <p:cNvGrpSpPr/>
          <p:nvPr/>
        </p:nvGrpSpPr>
        <p:grpSpPr>
          <a:xfrm>
            <a:off x="8382002" y="4758777"/>
            <a:ext cx="3358998" cy="914400"/>
            <a:chOff x="8673481" y="4932558"/>
            <a:chExt cx="3358998" cy="914400"/>
          </a:xfrm>
        </p:grpSpPr>
        <p:sp>
          <p:nvSpPr>
            <p:cNvPr id="46" name="Title 2">
              <a:extLst>
                <a:ext uri="{FF2B5EF4-FFF2-40B4-BE49-F238E27FC236}">
                  <a16:creationId xmlns:a16="http://schemas.microsoft.com/office/drawing/2014/main" id="{D639FCF3-BAE1-4512-A5A0-915A6A309A04}"/>
                </a:ext>
              </a:extLst>
            </p:cNvPr>
            <p:cNvSpPr txBox="1">
              <a:spLocks/>
            </p:cNvSpPr>
            <p:nvPr/>
          </p:nvSpPr>
          <p:spPr>
            <a:xfrm>
              <a:off x="9587881" y="5200221"/>
              <a:ext cx="2444598" cy="48435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AT" sz="2500" b="1" dirty="0">
                  <a:solidFill>
                    <a:schemeClr val="tx1"/>
                  </a:solidFill>
                  <a:latin typeface="Segoe UI" panose="020B0502040204020203" pitchFamily="34" charset="0"/>
                  <a:cs typeface="Segoe UI" panose="020B0502040204020203" pitchFamily="34" charset="0"/>
                </a:rPr>
                <a:t>Phone System</a:t>
              </a:r>
            </a:p>
          </p:txBody>
        </p:sp>
        <p:pic>
          <p:nvPicPr>
            <p:cNvPr id="13" name="Graphic 12" descr="Telephone with solid fill">
              <a:extLst>
                <a:ext uri="{FF2B5EF4-FFF2-40B4-BE49-F238E27FC236}">
                  <a16:creationId xmlns:a16="http://schemas.microsoft.com/office/drawing/2014/main" id="{5E232F4E-C6F7-9DD1-24A7-0AAFA341228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673481" y="4932558"/>
              <a:ext cx="914400" cy="914400"/>
            </a:xfrm>
            <a:prstGeom prst="rect">
              <a:avLst/>
            </a:prstGeom>
          </p:spPr>
        </p:pic>
      </p:grpSp>
      <p:pic>
        <p:nvPicPr>
          <p:cNvPr id="19" name="Picture 27">
            <a:extLst>
              <a:ext uri="{FF2B5EF4-FFF2-40B4-BE49-F238E27FC236}">
                <a16:creationId xmlns:a16="http://schemas.microsoft.com/office/drawing/2014/main" id="{EEDCF8F2-3E88-B5D4-19CA-B98E236C955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82022" y="1591900"/>
            <a:ext cx="613978" cy="613978"/>
          </a:xfrm>
          <a:prstGeom prst="rect">
            <a:avLst/>
          </a:prstGeom>
        </p:spPr>
      </p:pic>
    </p:spTree>
    <p:extLst>
      <p:ext uri="{BB962C8B-B14F-4D97-AF65-F5344CB8AC3E}">
        <p14:creationId xmlns:p14="http://schemas.microsoft.com/office/powerpoint/2010/main" val="4073343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hteck 16"/>
          <p:cNvSpPr/>
          <p:nvPr/>
        </p:nvSpPr>
        <p:spPr>
          <a:xfrm>
            <a:off x="85459" y="2616381"/>
            <a:ext cx="3796722" cy="4739759"/>
          </a:xfrm>
          <a:prstGeom prst="rect">
            <a:avLst/>
          </a:prstGeom>
        </p:spPr>
        <p:txBody>
          <a:bodyPr wrap="square"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a:solidFill>
                  <a:schemeClr val="bg1"/>
                </a:solidFill>
                <a:latin typeface="Segoe UI Semibold" panose="020B0702040204020203" pitchFamily="34" charset="0"/>
                <a:cs typeface="Segoe UI Semibold" panose="020B0702040204020203" pitchFamily="34" charset="0"/>
              </a:rPr>
              <a:t>Desktop Application</a:t>
            </a:r>
          </a:p>
          <a:p>
            <a:pPr marL="800100" lvl="1" indent="-342900">
              <a:buFont typeface="Arial" panose="020B0604020202020204" pitchFamily="34" charset="0"/>
              <a:buChar char="•"/>
            </a:pPr>
            <a:r>
              <a:rPr lang="de-DE" sz="1600" dirty="0">
                <a:solidFill>
                  <a:schemeClr val="bg1"/>
                </a:solidFill>
                <a:latin typeface="Segoe UI" panose="020B0502040204020203" pitchFamily="34" charset="0"/>
                <a:cs typeface="Segoe UI" panose="020B0502040204020203" pitchFamily="34" charset="0"/>
              </a:rPr>
              <a:t>User interface</a:t>
            </a:r>
          </a:p>
          <a:p>
            <a:pPr marL="800100" lvl="1" indent="-342900">
              <a:buFont typeface="Arial" panose="020B0604020202020204" pitchFamily="34" charset="0"/>
              <a:buChar char="•"/>
            </a:pPr>
            <a:r>
              <a:rPr lang="de-DE" sz="1600" dirty="0">
                <a:solidFill>
                  <a:schemeClr val="bg1"/>
                </a:solidFill>
                <a:latin typeface="Segoe UI" panose="020B0502040204020203" pitchFamily="34" charset="0"/>
                <a:cs typeface="Segoe UI" panose="020B0502040204020203" pitchFamily="34" charset="0"/>
              </a:rPr>
              <a:t>Bridge to phone system</a:t>
            </a:r>
          </a:p>
          <a:p>
            <a:pPr marL="800100" lvl="1" indent="-342900">
              <a:buFont typeface="Arial" panose="020B0604020202020204" pitchFamily="34" charset="0"/>
              <a:buChar char="•"/>
            </a:pPr>
            <a:r>
              <a:rPr lang="de-DE" sz="1600" dirty="0">
                <a:solidFill>
                  <a:schemeClr val="bg1"/>
                </a:solidFill>
                <a:latin typeface="Segoe UI" panose="020B0502040204020203" pitchFamily="34" charset="0"/>
                <a:cs typeface="Segoe UI" panose="020B0502040204020203" pitchFamily="34" charset="0"/>
              </a:rPr>
              <a:t>Search </a:t>
            </a:r>
            <a:r>
              <a:rPr lang="de-DE" sz="1600" dirty="0" err="1">
                <a:solidFill>
                  <a:schemeClr val="bg1"/>
                </a:solidFill>
                <a:latin typeface="Segoe UI" panose="020B0502040204020203" pitchFamily="34" charset="0"/>
                <a:cs typeface="Segoe UI" panose="020B0502040204020203" pitchFamily="34" charset="0"/>
              </a:rPr>
              <a:t>records</a:t>
            </a:r>
            <a:endParaRPr lang="de-DE" sz="1600" dirty="0">
              <a:solidFill>
                <a:schemeClr val="bg1"/>
              </a:solidFill>
              <a:latin typeface="Segoe UI" panose="020B0502040204020203" pitchFamily="34" charset="0"/>
              <a:cs typeface="Segoe UI" panose="020B0502040204020203" pitchFamily="34" charset="0"/>
            </a:endParaRPr>
          </a:p>
          <a:p>
            <a:pPr marL="800100" lvl="1" indent="-342900">
              <a:buFont typeface="Arial" panose="020B0604020202020204" pitchFamily="34" charset="0"/>
              <a:buChar char="•"/>
            </a:pPr>
            <a:r>
              <a:rPr lang="de-DE" sz="1600" dirty="0">
                <a:solidFill>
                  <a:schemeClr val="bg1"/>
                </a:solidFill>
                <a:latin typeface="Segoe UI" panose="020B0502040204020203" pitchFamily="34" charset="0"/>
                <a:cs typeface="Segoe UI" panose="020B0502040204020203" pitchFamily="34" charset="0"/>
              </a:rPr>
              <a:t>Create activities </a:t>
            </a:r>
          </a:p>
          <a:p>
            <a:pPr marL="800100" lvl="1" indent="-342900">
              <a:buFont typeface="Arial" panose="020B0604020202020204" pitchFamily="34" charset="0"/>
              <a:buChar char="•"/>
            </a:pPr>
            <a:r>
              <a:rPr lang="de-DE" sz="1600" dirty="0">
                <a:solidFill>
                  <a:schemeClr val="bg1"/>
                </a:solidFill>
                <a:latin typeface="Segoe UI" panose="020B0502040204020203" pitchFamily="34" charset="0"/>
                <a:cs typeface="Segoe UI" panose="020B0502040204020203" pitchFamily="34" charset="0"/>
              </a:rPr>
              <a:t>Create </a:t>
            </a:r>
            <a:r>
              <a:rPr lang="de-DE" sz="1600" dirty="0" err="1">
                <a:solidFill>
                  <a:schemeClr val="bg1"/>
                </a:solidFill>
                <a:latin typeface="Segoe UI" panose="020B0502040204020203" pitchFamily="34" charset="0"/>
                <a:cs typeface="Segoe UI" panose="020B0502040204020203" pitchFamily="34" charset="0"/>
              </a:rPr>
              <a:t>records</a:t>
            </a:r>
            <a:endParaRPr lang="de-DE" sz="1600" dirty="0">
              <a:solidFill>
                <a:schemeClr val="bg1"/>
              </a:solidFill>
              <a:latin typeface="Segoe UI" panose="020B0502040204020203" pitchFamily="34" charset="0"/>
              <a:cs typeface="Segoe UI" panose="020B0502040204020203" pitchFamily="34" charset="0"/>
            </a:endParaRPr>
          </a:p>
          <a:p>
            <a:pPr marL="800100" lvl="1" indent="-342900">
              <a:buFont typeface="Arial" panose="020B0604020202020204" pitchFamily="34" charset="0"/>
              <a:buChar char="•"/>
            </a:pPr>
            <a:r>
              <a:rPr lang="de-DE" sz="1600" dirty="0">
                <a:solidFill>
                  <a:schemeClr val="bg1"/>
                </a:solidFill>
                <a:latin typeface="Segoe UI" panose="020B0502040204020203" pitchFamily="34" charset="0"/>
                <a:cs typeface="Segoe UI" panose="020B0502040204020203" pitchFamily="34" charset="0"/>
              </a:rPr>
              <a:t> User-specific settings</a:t>
            </a:r>
          </a:p>
          <a:p>
            <a:pPr marL="800100" lvl="1" indent="-342900">
              <a:buFont typeface="Symbol" panose="05050102010706020507" pitchFamily="18" charset="2"/>
              <a:buChar char="-"/>
            </a:pPr>
            <a:endParaRPr lang="de-DE" dirty="0">
              <a:solidFill>
                <a:schemeClr val="bg1"/>
              </a:solidFill>
              <a:latin typeface="Segoe UI" panose="020B0502040204020203" pitchFamily="34" charset="0"/>
              <a:cs typeface="Segoe UI" panose="020B0502040204020203" pitchFamily="34" charset="0"/>
            </a:endParaRPr>
          </a:p>
          <a:p>
            <a:r>
              <a:rPr lang="de-DE" dirty="0">
                <a:solidFill>
                  <a:schemeClr val="bg1"/>
                </a:solidFill>
                <a:latin typeface="Segoe UI Semibold" panose="020B0702040204020203" pitchFamily="34" charset="0"/>
                <a:cs typeface="Segoe UI Semibold" panose="020B0702040204020203" pitchFamily="34" charset="0"/>
              </a:rPr>
              <a:t>Key Benefits</a:t>
            </a:r>
          </a:p>
          <a:p>
            <a:pPr marL="742950" lvl="1" indent="-285750">
              <a:buFont typeface="Arial" panose="020B0604020202020204" pitchFamily="34" charset="0"/>
              <a:buChar char="•"/>
            </a:pPr>
            <a:r>
              <a:rPr lang="de-DE" sz="1600" dirty="0" err="1">
                <a:solidFill>
                  <a:schemeClr val="bg1"/>
                </a:solidFill>
                <a:latin typeface="Segoe UI" panose="020B0502040204020203" pitchFamily="34" charset="0"/>
                <a:cs typeface="Segoe UI" panose="020B0502040204020203" pitchFamily="34" charset="0"/>
              </a:rPr>
              <a:t>Reduced</a:t>
            </a:r>
            <a:r>
              <a:rPr lang="de-DE" sz="1600" dirty="0">
                <a:solidFill>
                  <a:schemeClr val="bg1"/>
                </a:solidFill>
                <a:latin typeface="Segoe UI" panose="020B0502040204020203" pitchFamily="34" charset="0"/>
                <a:cs typeface="Segoe UI" panose="020B0502040204020203" pitchFamily="34" charset="0"/>
              </a:rPr>
              <a:t> </a:t>
            </a:r>
            <a:r>
              <a:rPr lang="de-DE" sz="1600" dirty="0" err="1">
                <a:solidFill>
                  <a:schemeClr val="bg1"/>
                </a:solidFill>
                <a:latin typeface="Segoe UI" panose="020B0502040204020203" pitchFamily="34" charset="0"/>
                <a:cs typeface="Segoe UI" panose="020B0502040204020203" pitchFamily="34" charset="0"/>
              </a:rPr>
              <a:t>data</a:t>
            </a:r>
            <a:r>
              <a:rPr lang="de-DE" sz="1600" dirty="0">
                <a:solidFill>
                  <a:schemeClr val="bg1"/>
                </a:solidFill>
                <a:latin typeface="Segoe UI" panose="020B0502040204020203" pitchFamily="34" charset="0"/>
                <a:cs typeface="Segoe UI" panose="020B0502040204020203" pitchFamily="34" charset="0"/>
              </a:rPr>
              <a:t> </a:t>
            </a:r>
            <a:r>
              <a:rPr lang="de-DE" sz="1600" dirty="0" err="1">
                <a:solidFill>
                  <a:schemeClr val="bg1"/>
                </a:solidFill>
                <a:latin typeface="Segoe UI" panose="020B0502040204020203" pitchFamily="34" charset="0"/>
                <a:cs typeface="Segoe UI" panose="020B0502040204020203" pitchFamily="34" charset="0"/>
              </a:rPr>
              <a:t>loss</a:t>
            </a:r>
            <a:endParaRPr lang="de-DE" sz="1600" dirty="0">
              <a:solidFill>
                <a:schemeClr val="bg1"/>
              </a:solidFill>
              <a:latin typeface="Segoe UI" panose="020B0502040204020203" pitchFamily="34" charset="0"/>
              <a:cs typeface="Segoe UI" panose="020B0502040204020203" pitchFamily="34" charset="0"/>
            </a:endParaRPr>
          </a:p>
          <a:p>
            <a:pPr marL="742950" lvl="1" indent="-285750">
              <a:buFont typeface="Arial" panose="020B0604020202020204" pitchFamily="34" charset="0"/>
              <a:buChar char="•"/>
            </a:pPr>
            <a:r>
              <a:rPr lang="de-DE" sz="1600" dirty="0" err="1">
                <a:solidFill>
                  <a:schemeClr val="bg1"/>
                </a:solidFill>
                <a:latin typeface="Segoe UI" panose="020B0502040204020203" pitchFamily="34" charset="0"/>
                <a:cs typeface="Segoe UI" panose="020B0502040204020203" pitchFamily="34" charset="0"/>
              </a:rPr>
              <a:t>Increased</a:t>
            </a:r>
            <a:r>
              <a:rPr lang="de-DE" sz="1600" dirty="0">
                <a:solidFill>
                  <a:schemeClr val="bg1"/>
                </a:solidFill>
                <a:latin typeface="Segoe UI" panose="020B0502040204020203" pitchFamily="34" charset="0"/>
                <a:cs typeface="Segoe UI" panose="020B0502040204020203" pitchFamily="34" charset="0"/>
              </a:rPr>
              <a:t> </a:t>
            </a:r>
            <a:r>
              <a:rPr lang="de-DE" sz="1600" dirty="0" err="1">
                <a:solidFill>
                  <a:schemeClr val="bg1"/>
                </a:solidFill>
                <a:latin typeface="Segoe UI" panose="020B0502040204020203" pitchFamily="34" charset="0"/>
                <a:cs typeface="Segoe UI" panose="020B0502040204020203" pitchFamily="34" charset="0"/>
              </a:rPr>
              <a:t>productivity</a:t>
            </a:r>
            <a:r>
              <a:rPr lang="de-DE" sz="1600" dirty="0">
                <a:solidFill>
                  <a:schemeClr val="bg1"/>
                </a:solidFill>
                <a:latin typeface="Segoe UI" panose="020B0502040204020203" pitchFamily="34" charset="0"/>
                <a:cs typeface="Segoe UI" panose="020B0502040204020203" pitchFamily="34" charset="0"/>
              </a:rPr>
              <a:t> &amp; </a:t>
            </a:r>
            <a:r>
              <a:rPr lang="de-DE" sz="1600" dirty="0" err="1">
                <a:solidFill>
                  <a:schemeClr val="bg1"/>
                </a:solidFill>
                <a:latin typeface="Segoe UI" panose="020B0502040204020203" pitchFamily="34" charset="0"/>
                <a:cs typeface="Segoe UI" panose="020B0502040204020203" pitchFamily="34" charset="0"/>
              </a:rPr>
              <a:t>user</a:t>
            </a:r>
            <a:r>
              <a:rPr lang="de-DE" sz="1600" dirty="0">
                <a:solidFill>
                  <a:schemeClr val="bg1"/>
                </a:solidFill>
                <a:latin typeface="Segoe UI" panose="020B0502040204020203" pitchFamily="34" charset="0"/>
                <a:cs typeface="Segoe UI" panose="020B0502040204020203" pitchFamily="34" charset="0"/>
              </a:rPr>
              <a:t> </a:t>
            </a:r>
            <a:r>
              <a:rPr lang="de-DE" sz="1600" dirty="0" err="1">
                <a:solidFill>
                  <a:schemeClr val="bg1"/>
                </a:solidFill>
                <a:latin typeface="Segoe UI" panose="020B0502040204020203" pitchFamily="34" charset="0"/>
                <a:cs typeface="Segoe UI" panose="020B0502040204020203" pitchFamily="34" charset="0"/>
              </a:rPr>
              <a:t>adoption</a:t>
            </a:r>
            <a:endParaRPr lang="de-DE" sz="1600" dirty="0">
              <a:solidFill>
                <a:schemeClr val="bg1"/>
              </a:solidFill>
              <a:latin typeface="Segoe UI" panose="020B0502040204020203" pitchFamily="34" charset="0"/>
              <a:cs typeface="Segoe UI" panose="020B0502040204020203" pitchFamily="34" charset="0"/>
            </a:endParaRPr>
          </a:p>
          <a:p>
            <a:pPr marL="742950" lvl="1" indent="-285750">
              <a:buFont typeface="Arial" panose="020B0604020202020204" pitchFamily="34" charset="0"/>
              <a:buChar char="•"/>
            </a:pPr>
            <a:r>
              <a:rPr lang="de-DE" sz="1600" dirty="0" err="1">
                <a:solidFill>
                  <a:schemeClr val="bg1"/>
                </a:solidFill>
                <a:latin typeface="Segoe UI" panose="020B0502040204020203" pitchFamily="34" charset="0"/>
                <a:cs typeface="Segoe UI" panose="020B0502040204020203" pitchFamily="34" charset="0"/>
              </a:rPr>
              <a:t>Reduced</a:t>
            </a:r>
            <a:r>
              <a:rPr lang="de-DE" sz="1600" dirty="0">
                <a:solidFill>
                  <a:schemeClr val="bg1"/>
                </a:solidFill>
                <a:latin typeface="Segoe UI" panose="020B0502040204020203" pitchFamily="34" charset="0"/>
                <a:cs typeface="Segoe UI" panose="020B0502040204020203" pitchFamily="34" charset="0"/>
              </a:rPr>
              <a:t> </a:t>
            </a:r>
            <a:r>
              <a:rPr lang="de-DE" sz="1600" dirty="0" err="1">
                <a:solidFill>
                  <a:schemeClr val="bg1"/>
                </a:solidFill>
                <a:latin typeface="Segoe UI" panose="020B0502040204020203" pitchFamily="34" charset="0"/>
                <a:cs typeface="Segoe UI" panose="020B0502040204020203" pitchFamily="34" charset="0"/>
              </a:rPr>
              <a:t>clicks</a:t>
            </a:r>
            <a:r>
              <a:rPr lang="de-DE" sz="1600" dirty="0">
                <a:solidFill>
                  <a:schemeClr val="bg1"/>
                </a:solidFill>
                <a:latin typeface="Segoe UI" panose="020B0502040204020203" pitchFamily="34" charset="0"/>
                <a:cs typeface="Segoe UI" panose="020B0502040204020203" pitchFamily="34" charset="0"/>
              </a:rPr>
              <a:t> &amp; </a:t>
            </a:r>
            <a:r>
              <a:rPr lang="de-DE" sz="1600" dirty="0" err="1">
                <a:solidFill>
                  <a:schemeClr val="bg1"/>
                </a:solidFill>
                <a:latin typeface="Segoe UI" panose="020B0502040204020203" pitchFamily="34" charset="0"/>
                <a:cs typeface="Segoe UI" panose="020B0502040204020203" pitchFamily="34" charset="0"/>
              </a:rPr>
              <a:t>user</a:t>
            </a:r>
            <a:r>
              <a:rPr lang="de-DE" sz="1600" dirty="0">
                <a:solidFill>
                  <a:schemeClr val="bg1"/>
                </a:solidFill>
                <a:latin typeface="Segoe UI" panose="020B0502040204020203" pitchFamily="34" charset="0"/>
                <a:cs typeface="Segoe UI" panose="020B0502040204020203" pitchFamily="34" charset="0"/>
              </a:rPr>
              <a:t> </a:t>
            </a:r>
            <a:r>
              <a:rPr lang="de-DE" sz="1600" dirty="0" err="1">
                <a:solidFill>
                  <a:schemeClr val="bg1"/>
                </a:solidFill>
                <a:latin typeface="Segoe UI" panose="020B0502040204020203" pitchFamily="34" charset="0"/>
                <a:cs typeface="Segoe UI" panose="020B0502040204020203" pitchFamily="34" charset="0"/>
              </a:rPr>
              <a:t>frustration</a:t>
            </a:r>
            <a:endParaRPr lang="de-DE" sz="1600" dirty="0">
              <a:solidFill>
                <a:schemeClr val="bg1"/>
              </a:solidFill>
              <a:latin typeface="Segoe UI" panose="020B0502040204020203" pitchFamily="34" charset="0"/>
              <a:cs typeface="Segoe UI" panose="020B0502040204020203" pitchFamily="34" charset="0"/>
            </a:endParaRPr>
          </a:p>
          <a:p>
            <a:pPr marL="342900" indent="-342900">
              <a:buFont typeface="Symbol" panose="05050102010706020507" pitchFamily="18" charset="2"/>
              <a:buChar char="-"/>
            </a:pPr>
            <a:endParaRPr lang="de-DE" dirty="0">
              <a:solidFill>
                <a:schemeClr val="bg1"/>
              </a:solidFill>
              <a:latin typeface="Segoe UI" panose="020B0502040204020203" pitchFamily="34" charset="0"/>
              <a:cs typeface="Segoe UI" panose="020B0502040204020203" pitchFamily="34" charset="0"/>
            </a:endParaRPr>
          </a:p>
          <a:p>
            <a:pPr marL="342900" indent="-342900">
              <a:buFont typeface="Symbol" panose="05050102010706020507" pitchFamily="18" charset="2"/>
              <a:buChar char="-"/>
            </a:pPr>
            <a:endParaRPr lang="de-DE" dirty="0">
              <a:solidFill>
                <a:schemeClr val="bg1"/>
              </a:solidFill>
              <a:latin typeface="Segoe UI" panose="020B0502040204020203" pitchFamily="34" charset="0"/>
              <a:cs typeface="Segoe UI" panose="020B0502040204020203" pitchFamily="34" charset="0"/>
            </a:endParaRPr>
          </a:p>
          <a:p>
            <a:endParaRPr lang="de-DE" dirty="0">
              <a:solidFill>
                <a:schemeClr val="bg1"/>
              </a:solidFill>
              <a:latin typeface="Segoe UI" panose="020B0502040204020203" pitchFamily="34" charset="0"/>
              <a:cs typeface="Segoe UI" panose="020B0502040204020203" pitchFamily="34" charset="0"/>
            </a:endParaRPr>
          </a:p>
          <a:p>
            <a:pPr marL="285750" indent="-285750">
              <a:buFont typeface="Symbol" panose="05050102010706020507" pitchFamily="18" charset="2"/>
              <a:buChar char="-"/>
            </a:pPr>
            <a:endParaRPr lang="de-DE" dirty="0">
              <a:solidFill>
                <a:schemeClr val="bg1"/>
              </a:solidFill>
              <a:latin typeface="Segoe UI" panose="020B0502040204020203" pitchFamily="34" charset="0"/>
              <a:cs typeface="Segoe UI" panose="020B0502040204020203" pitchFamily="34" charset="0"/>
            </a:endParaRPr>
          </a:p>
        </p:txBody>
      </p:sp>
      <p:sp>
        <p:nvSpPr>
          <p:cNvPr id="3" name="Title 2">
            <a:extLst>
              <a:ext uri="{FF2B5EF4-FFF2-40B4-BE49-F238E27FC236}">
                <a16:creationId xmlns:a16="http://schemas.microsoft.com/office/drawing/2014/main" id="{04E307AF-5E5B-4DB7-AD2A-EA9AC39FEC64}"/>
              </a:ext>
            </a:extLst>
          </p:cNvPr>
          <p:cNvSpPr>
            <a:spLocks noGrp="1"/>
          </p:cNvSpPr>
          <p:nvPr>
            <p:ph type="title" idx="4294967295"/>
          </p:nvPr>
        </p:nvSpPr>
        <p:spPr>
          <a:xfrm>
            <a:off x="4067798" y="131763"/>
            <a:ext cx="8124202" cy="704850"/>
          </a:xfrm>
        </p:spPr>
        <p:txBody>
          <a:bodyPr/>
          <a:lstStyle/>
          <a:p>
            <a:r>
              <a:rPr lang="de-AT" sz="3600" dirty="0">
                <a:solidFill>
                  <a:schemeClr val="accent1"/>
                </a:solidFill>
                <a:latin typeface="Segoe UI Semibold" panose="020B0702040204020203" pitchFamily="34" charset="0"/>
                <a:cs typeface="Segoe UI Semibold" panose="020B0702040204020203" pitchFamily="34" charset="0"/>
              </a:rPr>
              <a:t>User Interface</a:t>
            </a:r>
          </a:p>
        </p:txBody>
      </p:sp>
      <p:pic>
        <p:nvPicPr>
          <p:cNvPr id="9" name="Grafik 8">
            <a:extLst>
              <a:ext uri="{FF2B5EF4-FFF2-40B4-BE49-F238E27FC236}">
                <a16:creationId xmlns:a16="http://schemas.microsoft.com/office/drawing/2014/main" id="{4B6E41AC-37D2-8896-BF97-731A05D5AF2E}"/>
              </a:ext>
            </a:extLst>
          </p:cNvPr>
          <p:cNvPicPr>
            <a:picLocks noChangeAspect="1"/>
          </p:cNvPicPr>
          <p:nvPr/>
        </p:nvPicPr>
        <p:blipFill>
          <a:blip r:embed="rId3"/>
          <a:stretch>
            <a:fillRect/>
          </a:stretch>
        </p:blipFill>
        <p:spPr>
          <a:xfrm>
            <a:off x="6085466" y="1304620"/>
            <a:ext cx="3796722" cy="4743244"/>
          </a:xfrm>
          <a:prstGeom prst="rect">
            <a:avLst/>
          </a:prstGeom>
        </p:spPr>
      </p:pic>
      <p:pic>
        <p:nvPicPr>
          <p:cNvPr id="15" name="Grafik 14">
            <a:extLst>
              <a:ext uri="{FF2B5EF4-FFF2-40B4-BE49-F238E27FC236}">
                <a16:creationId xmlns:a16="http://schemas.microsoft.com/office/drawing/2014/main" id="{FB357336-82C5-B43B-AA37-0B7A3A6CD2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820" y="131763"/>
            <a:ext cx="2340000" cy="2340000"/>
          </a:xfrm>
          <a:prstGeom prst="rect">
            <a:avLst/>
          </a:prstGeom>
        </p:spPr>
      </p:pic>
    </p:spTree>
    <p:extLst>
      <p:ext uri="{BB962C8B-B14F-4D97-AF65-F5344CB8AC3E}">
        <p14:creationId xmlns:p14="http://schemas.microsoft.com/office/powerpoint/2010/main" val="291055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08806" y="1462558"/>
            <a:ext cx="6350732" cy="4633442"/>
          </a:xfrm>
          <a:prstGeom prst="rect">
            <a:avLst/>
          </a:prstGeom>
        </p:spPr>
      </p:pic>
      <p:sp>
        <p:nvSpPr>
          <p:cNvPr id="2" name="Title 1">
            <a:extLst>
              <a:ext uri="{FF2B5EF4-FFF2-40B4-BE49-F238E27FC236}">
                <a16:creationId xmlns:a16="http://schemas.microsoft.com/office/drawing/2014/main" id="{6076CC48-4808-4D4F-99E6-B43D19B3E5C2}"/>
              </a:ext>
            </a:extLst>
          </p:cNvPr>
          <p:cNvSpPr>
            <a:spLocks noGrp="1"/>
          </p:cNvSpPr>
          <p:nvPr>
            <p:ph type="title" idx="4294967295"/>
          </p:nvPr>
        </p:nvSpPr>
        <p:spPr>
          <a:xfrm>
            <a:off x="0" y="131763"/>
            <a:ext cx="12192000" cy="704850"/>
          </a:xfrm>
        </p:spPr>
        <p:txBody>
          <a:bodyPr/>
          <a:lstStyle/>
          <a:p>
            <a:pPr algn="ctr"/>
            <a:r>
              <a:rPr lang="de-AT" sz="3600" dirty="0">
                <a:solidFill>
                  <a:schemeClr val="accent1"/>
                </a:solidFill>
                <a:latin typeface="Segoe UI Semibold" panose="020B0702040204020203" pitchFamily="34" charset="0"/>
                <a:cs typeface="Segoe UI Semibold" panose="020B0702040204020203" pitchFamily="34" charset="0"/>
              </a:rPr>
              <a:t>Inside Sales (Power </a:t>
            </a:r>
            <a:r>
              <a:rPr lang="de-AT" sz="3600" dirty="0" err="1">
                <a:solidFill>
                  <a:schemeClr val="accent1"/>
                </a:solidFill>
                <a:latin typeface="Segoe UI Semibold" panose="020B0702040204020203" pitchFamily="34" charset="0"/>
                <a:cs typeface="Segoe UI Semibold" panose="020B0702040204020203" pitchFamily="34" charset="0"/>
              </a:rPr>
              <a:t>Dialing</a:t>
            </a:r>
            <a:r>
              <a:rPr lang="de-AT" sz="3600" dirty="0">
                <a:solidFill>
                  <a:schemeClr val="accent1"/>
                </a:solidFill>
                <a:latin typeface="Segoe UI Semibold" panose="020B0702040204020203" pitchFamily="34" charset="0"/>
                <a:cs typeface="Segoe UI Semibold" panose="020B0702040204020203" pitchFamily="34" charset="0"/>
              </a:rPr>
              <a:t>)</a:t>
            </a:r>
          </a:p>
        </p:txBody>
      </p:sp>
      <p:sp>
        <p:nvSpPr>
          <p:cNvPr id="24" name="Textfeld 4"/>
          <p:cNvSpPr txBox="1">
            <a:spLocks noChangeArrowheads="1"/>
          </p:cNvSpPr>
          <p:nvPr/>
        </p:nvSpPr>
        <p:spPr bwMode="auto">
          <a:xfrm>
            <a:off x="236908" y="963744"/>
            <a:ext cx="90730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de-DE" sz="2000" u="sng" dirty="0">
                <a:solidFill>
                  <a:schemeClr val="accent1"/>
                </a:solidFill>
                <a:latin typeface="Segoe UI" panose="020B0502040204020203" pitchFamily="34" charset="0"/>
                <a:ea typeface="Segoe UI" panose="020B0502040204020203" pitchFamily="34" charset="0"/>
                <a:cs typeface="Segoe UI" panose="020B0502040204020203" pitchFamily="34" charset="0"/>
              </a:rPr>
              <a:t>Power-Dialer:</a:t>
            </a:r>
            <a:r>
              <a:rPr lang="en-US" altLang="de-DE" sz="2000" dirty="0">
                <a:solidFill>
                  <a:schemeClr val="accent1"/>
                </a:solidFill>
                <a:latin typeface="Segoe UI" panose="020B0502040204020203" pitchFamily="34" charset="0"/>
                <a:ea typeface="Segoe UI" panose="020B0502040204020203" pitchFamily="34" charset="0"/>
                <a:cs typeface="Segoe UI" panose="020B0502040204020203" pitchFamily="34" charset="0"/>
              </a:rPr>
              <a:t> Workspace for the efficient calling of lists</a:t>
            </a:r>
          </a:p>
        </p:txBody>
      </p:sp>
      <p:grpSp>
        <p:nvGrpSpPr>
          <p:cNvPr id="73" name="Group 72">
            <a:extLst>
              <a:ext uri="{FF2B5EF4-FFF2-40B4-BE49-F238E27FC236}">
                <a16:creationId xmlns:a16="http://schemas.microsoft.com/office/drawing/2014/main" id="{340A528C-E800-D89F-AEA0-1719802265BF}"/>
              </a:ext>
            </a:extLst>
          </p:cNvPr>
          <p:cNvGrpSpPr/>
          <p:nvPr/>
        </p:nvGrpSpPr>
        <p:grpSpPr>
          <a:xfrm>
            <a:off x="7627382" y="1731751"/>
            <a:ext cx="3374860" cy="4208456"/>
            <a:chOff x="7627382" y="1731751"/>
            <a:chExt cx="3374860" cy="4208456"/>
          </a:xfrm>
        </p:grpSpPr>
        <p:sp>
          <p:nvSpPr>
            <p:cNvPr id="32" name="Rectangle 41"/>
            <p:cNvSpPr/>
            <p:nvPr/>
          </p:nvSpPr>
          <p:spPr>
            <a:xfrm>
              <a:off x="7627382" y="1731751"/>
              <a:ext cx="3365067" cy="2158018"/>
            </a:xfrm>
            <a:prstGeom prst="rect">
              <a:avLst/>
            </a:prstGeom>
            <a:solidFill>
              <a:srgbClr val="0077B3">
                <a:alpha val="80000"/>
              </a:srgbClr>
            </a:solidFill>
            <a:ln>
              <a:solidFill>
                <a:srgbClr val="0077B3"/>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de-DE" sz="1600">
                <a:latin typeface="Segoe UI" panose="020B0502040204020203" pitchFamily="34" charset="0"/>
                <a:cs typeface="Segoe UI" panose="020B0502040204020203" pitchFamily="34" charset="0"/>
              </a:endParaRPr>
            </a:p>
          </p:txBody>
        </p:sp>
        <p:cxnSp>
          <p:nvCxnSpPr>
            <p:cNvPr id="33" name="Straight Arrow Connector 53"/>
            <p:cNvCxnSpPr>
              <a:cxnSpLocks/>
            </p:cNvCxnSpPr>
            <p:nvPr/>
          </p:nvCxnSpPr>
          <p:spPr>
            <a:xfrm flipH="1">
              <a:off x="8111897" y="4005067"/>
              <a:ext cx="949697" cy="720080"/>
            </a:xfrm>
            <a:prstGeom prst="straightConnector1">
              <a:avLst/>
            </a:prstGeom>
            <a:ln cmpd="sng">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53"/>
            <p:cNvCxnSpPr>
              <a:cxnSpLocks/>
            </p:cNvCxnSpPr>
            <p:nvPr/>
          </p:nvCxnSpPr>
          <p:spPr>
            <a:xfrm flipH="1">
              <a:off x="8696325" y="4005067"/>
              <a:ext cx="508213" cy="77648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53"/>
            <p:cNvCxnSpPr>
              <a:cxnSpLocks/>
            </p:cNvCxnSpPr>
            <p:nvPr/>
          </p:nvCxnSpPr>
          <p:spPr>
            <a:xfrm>
              <a:off x="9381144" y="4005067"/>
              <a:ext cx="610581" cy="78600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53"/>
            <p:cNvCxnSpPr>
              <a:cxnSpLocks/>
            </p:cNvCxnSpPr>
            <p:nvPr/>
          </p:nvCxnSpPr>
          <p:spPr>
            <a:xfrm>
              <a:off x="9532402" y="4014592"/>
              <a:ext cx="1044657" cy="72008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53"/>
            <p:cNvCxnSpPr>
              <a:cxnSpLocks/>
            </p:cNvCxnSpPr>
            <p:nvPr/>
          </p:nvCxnSpPr>
          <p:spPr>
            <a:xfrm>
              <a:off x="9320857" y="3985111"/>
              <a:ext cx="4118" cy="80596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077663" y="5540097"/>
              <a:ext cx="2515904" cy="400110"/>
            </a:xfrm>
            <a:prstGeom prst="rect">
              <a:avLst/>
            </a:prstGeom>
            <a:noFill/>
          </p:spPr>
          <p:txBody>
            <a:bodyPr wrap="square" rtlCol="0">
              <a:spAutoFit/>
            </a:bodyPr>
            <a:lstStyle/>
            <a:p>
              <a:pPr algn="ctr"/>
              <a:r>
                <a:rPr lang="de-DE" sz="2000" b="1" dirty="0">
                  <a:solidFill>
                    <a:srgbClr val="0077B3"/>
                  </a:solidFill>
                  <a:latin typeface="Segoe UI" panose="020B0502040204020203" pitchFamily="34" charset="0"/>
                  <a:cs typeface="Segoe UI" panose="020B0502040204020203" pitchFamily="34" charset="0"/>
                </a:rPr>
                <a:t>Sales Team</a:t>
              </a:r>
            </a:p>
          </p:txBody>
        </p:sp>
        <p:grpSp>
          <p:nvGrpSpPr>
            <p:cNvPr id="21" name="Group 20">
              <a:extLst>
                <a:ext uri="{FF2B5EF4-FFF2-40B4-BE49-F238E27FC236}">
                  <a16:creationId xmlns:a16="http://schemas.microsoft.com/office/drawing/2014/main" id="{4C9E185F-0645-D589-131F-04A2246DBDBE}"/>
                </a:ext>
              </a:extLst>
            </p:cNvPr>
            <p:cNvGrpSpPr/>
            <p:nvPr/>
          </p:nvGrpSpPr>
          <p:grpSpPr>
            <a:xfrm>
              <a:off x="7692490" y="1879940"/>
              <a:ext cx="3236386" cy="1856902"/>
              <a:chOff x="8016647" y="1958277"/>
              <a:chExt cx="3236386" cy="1856902"/>
            </a:xfrm>
          </p:grpSpPr>
          <p:sp>
            <p:nvSpPr>
              <p:cNvPr id="43" name="Textfeld 42"/>
              <p:cNvSpPr txBox="1"/>
              <p:nvPr/>
            </p:nvSpPr>
            <p:spPr>
              <a:xfrm>
                <a:off x="8016647" y="1958277"/>
                <a:ext cx="3051795" cy="400110"/>
              </a:xfrm>
              <a:prstGeom prst="rect">
                <a:avLst/>
              </a:prstGeom>
              <a:noFill/>
            </p:spPr>
            <p:txBody>
              <a:bodyPr wrap="square" rtlCol="0">
                <a:spAutoFit/>
              </a:bodyPr>
              <a:lstStyle/>
              <a:p>
                <a:r>
                  <a:rPr lang="de-DE" sz="2000" b="1" dirty="0">
                    <a:solidFill>
                      <a:schemeClr val="bg1"/>
                    </a:solidFill>
                    <a:latin typeface="Segoe UI" panose="020B0502040204020203" pitchFamily="34" charset="0"/>
                    <a:cs typeface="Segoe UI" panose="020B0502040204020203" pitchFamily="34" charset="0"/>
                  </a:rPr>
                  <a:t>Call Lists (</a:t>
                </a:r>
                <a:r>
                  <a:rPr lang="de-DE" sz="2000" b="1" dirty="0" err="1">
                    <a:solidFill>
                      <a:schemeClr val="bg1"/>
                    </a:solidFill>
                    <a:latin typeface="Segoe UI" panose="020B0502040204020203" pitchFamily="34" charset="0"/>
                    <a:cs typeface="Segoe UI" panose="020B0502040204020203" pitchFamily="34" charset="0"/>
                  </a:rPr>
                  <a:t>Campaigns</a:t>
                </a:r>
                <a:r>
                  <a:rPr lang="de-DE" sz="2000" b="1" dirty="0">
                    <a:solidFill>
                      <a:schemeClr val="bg1"/>
                    </a:solidFill>
                    <a:latin typeface="Segoe UI" panose="020B0502040204020203" pitchFamily="34" charset="0"/>
                    <a:cs typeface="Segoe UI" panose="020B0502040204020203" pitchFamily="34" charset="0"/>
                  </a:rPr>
                  <a:t>)</a:t>
                </a:r>
                <a:endParaRPr lang="en-US" sz="2000" b="1" dirty="0">
                  <a:solidFill>
                    <a:schemeClr val="bg1"/>
                  </a:solidFill>
                  <a:latin typeface="Segoe UI" panose="020B0502040204020203" pitchFamily="34" charset="0"/>
                  <a:cs typeface="Segoe UI" panose="020B0502040204020203" pitchFamily="34" charset="0"/>
                </a:endParaRPr>
              </a:p>
            </p:txBody>
          </p:sp>
          <p:grpSp>
            <p:nvGrpSpPr>
              <p:cNvPr id="4" name="Group 3">
                <a:extLst>
                  <a:ext uri="{FF2B5EF4-FFF2-40B4-BE49-F238E27FC236}">
                    <a16:creationId xmlns:a16="http://schemas.microsoft.com/office/drawing/2014/main" id="{537CD453-00F8-C18C-016B-4A2AEF4330A9}"/>
                  </a:ext>
                </a:extLst>
              </p:cNvPr>
              <p:cNvGrpSpPr/>
              <p:nvPr/>
            </p:nvGrpSpPr>
            <p:grpSpPr>
              <a:xfrm>
                <a:off x="8138160" y="2379345"/>
                <a:ext cx="2586129" cy="338554"/>
                <a:chOff x="8197202" y="2570729"/>
                <a:chExt cx="2586129" cy="338554"/>
              </a:xfrm>
            </p:grpSpPr>
            <p:pic>
              <p:nvPicPr>
                <p:cNvPr id="39" name="Grafik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7202" y="2622510"/>
                  <a:ext cx="251105" cy="251105"/>
                </a:xfrm>
                <a:prstGeom prst="rect">
                  <a:avLst/>
                </a:prstGeom>
              </p:spPr>
            </p:pic>
            <p:sp>
              <p:nvSpPr>
                <p:cNvPr id="44" name="Textfeld 43"/>
                <p:cNvSpPr txBox="1"/>
                <p:nvPr/>
              </p:nvSpPr>
              <p:spPr>
                <a:xfrm>
                  <a:off x="8370395" y="2570729"/>
                  <a:ext cx="2412936" cy="338554"/>
                </a:xfrm>
                <a:prstGeom prst="rect">
                  <a:avLst/>
                </a:prstGeom>
                <a:noFill/>
              </p:spPr>
              <p:txBody>
                <a:bodyPr wrap="square" rtlCol="0">
                  <a:spAutoFit/>
                </a:bodyPr>
                <a:lstStyle/>
                <a:p>
                  <a:r>
                    <a:rPr lang="de-DE" sz="1600" dirty="0">
                      <a:solidFill>
                        <a:schemeClr val="bg1"/>
                      </a:solidFill>
                      <a:latin typeface="Segoe UI" panose="020B0502040204020203" pitchFamily="34" charset="0"/>
                      <a:cs typeface="Segoe UI" panose="020B0502040204020203" pitchFamily="34" charset="0"/>
                    </a:rPr>
                    <a:t> End of the year offering</a:t>
                  </a:r>
                  <a:endParaRPr lang="en-US" sz="1600" dirty="0">
                    <a:solidFill>
                      <a:schemeClr val="bg1"/>
                    </a:solidFill>
                    <a:latin typeface="Segoe UI" panose="020B0502040204020203" pitchFamily="34" charset="0"/>
                    <a:cs typeface="Segoe UI" panose="020B0502040204020203" pitchFamily="34" charset="0"/>
                  </a:endParaRPr>
                </a:p>
              </p:txBody>
            </p:sp>
          </p:grpSp>
          <p:grpSp>
            <p:nvGrpSpPr>
              <p:cNvPr id="8" name="Group 7">
                <a:extLst>
                  <a:ext uri="{FF2B5EF4-FFF2-40B4-BE49-F238E27FC236}">
                    <a16:creationId xmlns:a16="http://schemas.microsoft.com/office/drawing/2014/main" id="{91D1080A-3822-8FC6-545C-806732F8DCCB}"/>
                  </a:ext>
                </a:extLst>
              </p:cNvPr>
              <p:cNvGrpSpPr/>
              <p:nvPr/>
            </p:nvGrpSpPr>
            <p:grpSpPr>
              <a:xfrm>
                <a:off x="8138160" y="2653665"/>
                <a:ext cx="2586129" cy="338554"/>
                <a:chOff x="8197202" y="2570729"/>
                <a:chExt cx="2586129" cy="338554"/>
              </a:xfrm>
            </p:grpSpPr>
            <p:pic>
              <p:nvPicPr>
                <p:cNvPr id="9" name="Grafik 38">
                  <a:extLst>
                    <a:ext uri="{FF2B5EF4-FFF2-40B4-BE49-F238E27FC236}">
                      <a16:creationId xmlns:a16="http://schemas.microsoft.com/office/drawing/2014/main" id="{C8B0A263-6F00-50C4-D843-77FB0F315B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7202" y="2622510"/>
                  <a:ext cx="251105" cy="251105"/>
                </a:xfrm>
                <a:prstGeom prst="rect">
                  <a:avLst/>
                </a:prstGeom>
              </p:spPr>
            </p:pic>
            <p:sp>
              <p:nvSpPr>
                <p:cNvPr id="10" name="Textfeld 43">
                  <a:extLst>
                    <a:ext uri="{FF2B5EF4-FFF2-40B4-BE49-F238E27FC236}">
                      <a16:creationId xmlns:a16="http://schemas.microsoft.com/office/drawing/2014/main" id="{CF855C89-E56A-B239-6336-574F16651B5E}"/>
                    </a:ext>
                  </a:extLst>
                </p:cNvPr>
                <p:cNvSpPr txBox="1"/>
                <p:nvPr/>
              </p:nvSpPr>
              <p:spPr>
                <a:xfrm>
                  <a:off x="8370395" y="2570729"/>
                  <a:ext cx="2412936" cy="338554"/>
                </a:xfrm>
                <a:prstGeom prst="rect">
                  <a:avLst/>
                </a:prstGeom>
                <a:noFill/>
              </p:spPr>
              <p:txBody>
                <a:bodyPr wrap="square" rtlCol="0">
                  <a:spAutoFit/>
                </a:bodyPr>
                <a:lstStyle/>
                <a:p>
                  <a:r>
                    <a:rPr lang="de-DE" sz="1600" dirty="0">
                      <a:solidFill>
                        <a:schemeClr val="bg1"/>
                      </a:solidFill>
                      <a:latin typeface="Segoe UI" panose="020B0502040204020203" pitchFamily="34" charset="0"/>
                      <a:cs typeface="Segoe UI" panose="020B0502040204020203" pitchFamily="34" charset="0"/>
                    </a:rPr>
                    <a:t> Key customers</a:t>
                  </a:r>
                  <a:endParaRPr lang="en-US" sz="1600" dirty="0">
                    <a:solidFill>
                      <a:schemeClr val="bg1"/>
                    </a:solidFill>
                    <a:latin typeface="Segoe UI" panose="020B0502040204020203" pitchFamily="34" charset="0"/>
                    <a:cs typeface="Segoe UI" panose="020B0502040204020203" pitchFamily="34" charset="0"/>
                  </a:endParaRPr>
                </a:p>
              </p:txBody>
            </p:sp>
          </p:grpSp>
          <p:grpSp>
            <p:nvGrpSpPr>
              <p:cNvPr id="11" name="Group 10">
                <a:extLst>
                  <a:ext uri="{FF2B5EF4-FFF2-40B4-BE49-F238E27FC236}">
                    <a16:creationId xmlns:a16="http://schemas.microsoft.com/office/drawing/2014/main" id="{CBB94348-958B-5700-02C8-E1E31386E142}"/>
                  </a:ext>
                </a:extLst>
              </p:cNvPr>
              <p:cNvGrpSpPr/>
              <p:nvPr/>
            </p:nvGrpSpPr>
            <p:grpSpPr>
              <a:xfrm>
                <a:off x="8138161" y="2927985"/>
                <a:ext cx="3114872" cy="338554"/>
                <a:chOff x="8197202" y="2570729"/>
                <a:chExt cx="2715485" cy="338554"/>
              </a:xfrm>
            </p:grpSpPr>
            <p:pic>
              <p:nvPicPr>
                <p:cNvPr id="12" name="Grafik 38">
                  <a:extLst>
                    <a:ext uri="{FF2B5EF4-FFF2-40B4-BE49-F238E27FC236}">
                      <a16:creationId xmlns:a16="http://schemas.microsoft.com/office/drawing/2014/main" id="{4DFBC0CC-ABDA-58BB-89A7-F84DF725EB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7202" y="2622510"/>
                  <a:ext cx="251105" cy="251105"/>
                </a:xfrm>
                <a:prstGeom prst="rect">
                  <a:avLst/>
                </a:prstGeom>
              </p:spPr>
            </p:pic>
            <p:sp>
              <p:nvSpPr>
                <p:cNvPr id="13" name="Textfeld 43">
                  <a:extLst>
                    <a:ext uri="{FF2B5EF4-FFF2-40B4-BE49-F238E27FC236}">
                      <a16:creationId xmlns:a16="http://schemas.microsoft.com/office/drawing/2014/main" id="{084F658E-224B-6B25-770B-0110717D4AF5}"/>
                    </a:ext>
                  </a:extLst>
                </p:cNvPr>
                <p:cNvSpPr txBox="1"/>
                <p:nvPr/>
              </p:nvSpPr>
              <p:spPr>
                <a:xfrm>
                  <a:off x="8370394" y="2570729"/>
                  <a:ext cx="2542293" cy="338554"/>
                </a:xfrm>
                <a:prstGeom prst="rect">
                  <a:avLst/>
                </a:prstGeom>
                <a:noFill/>
              </p:spPr>
              <p:txBody>
                <a:bodyPr wrap="square" rtlCol="0">
                  <a:spAutoFit/>
                </a:bodyPr>
                <a:lstStyle/>
                <a:p>
                  <a:r>
                    <a:rPr lang="de-DE" sz="1600" dirty="0">
                      <a:solidFill>
                        <a:schemeClr val="bg1"/>
                      </a:solidFill>
                      <a:latin typeface="Segoe UI" panose="020B0502040204020203" pitchFamily="34" charset="0"/>
                      <a:cs typeface="Segoe UI" panose="020B0502040204020203" pitchFamily="34" charset="0"/>
                    </a:rPr>
                    <a:t> Web registrations (Autofilled)</a:t>
                  </a:r>
                  <a:endParaRPr lang="en-US" sz="1600" dirty="0">
                    <a:solidFill>
                      <a:schemeClr val="bg1"/>
                    </a:solidFill>
                    <a:latin typeface="Segoe UI" panose="020B0502040204020203" pitchFamily="34" charset="0"/>
                    <a:cs typeface="Segoe UI" panose="020B0502040204020203" pitchFamily="34" charset="0"/>
                  </a:endParaRPr>
                </a:p>
              </p:txBody>
            </p:sp>
          </p:grpSp>
          <p:grpSp>
            <p:nvGrpSpPr>
              <p:cNvPr id="14" name="Group 13">
                <a:extLst>
                  <a:ext uri="{FF2B5EF4-FFF2-40B4-BE49-F238E27FC236}">
                    <a16:creationId xmlns:a16="http://schemas.microsoft.com/office/drawing/2014/main" id="{43CE96DC-3F22-1FC7-0719-5B14E168BA20}"/>
                  </a:ext>
                </a:extLst>
              </p:cNvPr>
              <p:cNvGrpSpPr/>
              <p:nvPr/>
            </p:nvGrpSpPr>
            <p:grpSpPr>
              <a:xfrm>
                <a:off x="8138160" y="3202305"/>
                <a:ext cx="3043084" cy="338554"/>
                <a:chOff x="8197202" y="2570729"/>
                <a:chExt cx="2652902" cy="338554"/>
              </a:xfrm>
            </p:grpSpPr>
            <p:pic>
              <p:nvPicPr>
                <p:cNvPr id="15" name="Grafik 38">
                  <a:extLst>
                    <a:ext uri="{FF2B5EF4-FFF2-40B4-BE49-F238E27FC236}">
                      <a16:creationId xmlns:a16="http://schemas.microsoft.com/office/drawing/2014/main" id="{BD686BF5-AB22-818C-FC93-CBC6828FB1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7202" y="2622510"/>
                  <a:ext cx="251105" cy="251105"/>
                </a:xfrm>
                <a:prstGeom prst="rect">
                  <a:avLst/>
                </a:prstGeom>
              </p:spPr>
            </p:pic>
            <p:sp>
              <p:nvSpPr>
                <p:cNvPr id="16" name="Textfeld 43">
                  <a:extLst>
                    <a:ext uri="{FF2B5EF4-FFF2-40B4-BE49-F238E27FC236}">
                      <a16:creationId xmlns:a16="http://schemas.microsoft.com/office/drawing/2014/main" id="{BFC432FB-02CA-9FD3-2A4E-FC000D693E49}"/>
                    </a:ext>
                  </a:extLst>
                </p:cNvPr>
                <p:cNvSpPr txBox="1"/>
                <p:nvPr/>
              </p:nvSpPr>
              <p:spPr>
                <a:xfrm>
                  <a:off x="8370394" y="2570729"/>
                  <a:ext cx="2479710" cy="338554"/>
                </a:xfrm>
                <a:prstGeom prst="rect">
                  <a:avLst/>
                </a:prstGeom>
                <a:noFill/>
              </p:spPr>
              <p:txBody>
                <a:bodyPr wrap="square" rtlCol="0">
                  <a:spAutoFit/>
                </a:bodyPr>
                <a:lstStyle/>
                <a:p>
                  <a:r>
                    <a:rPr lang="de-DE" sz="1600" dirty="0">
                      <a:solidFill>
                        <a:schemeClr val="bg1"/>
                      </a:solidFill>
                      <a:latin typeface="Segoe UI" panose="020B0502040204020203" pitchFamily="34" charset="0"/>
                      <a:cs typeface="Segoe UI" panose="020B0502040204020203" pitchFamily="34" charset="0"/>
                    </a:rPr>
                    <a:t> Event followups </a:t>
                  </a:r>
                  <a:endParaRPr lang="en-US" sz="1600" dirty="0">
                    <a:solidFill>
                      <a:schemeClr val="bg1"/>
                    </a:solidFill>
                    <a:latin typeface="Segoe UI" panose="020B0502040204020203" pitchFamily="34" charset="0"/>
                    <a:cs typeface="Segoe UI" panose="020B0502040204020203" pitchFamily="34" charset="0"/>
                  </a:endParaRPr>
                </a:p>
              </p:txBody>
            </p:sp>
          </p:grpSp>
          <p:grpSp>
            <p:nvGrpSpPr>
              <p:cNvPr id="17" name="Group 16">
                <a:extLst>
                  <a:ext uri="{FF2B5EF4-FFF2-40B4-BE49-F238E27FC236}">
                    <a16:creationId xmlns:a16="http://schemas.microsoft.com/office/drawing/2014/main" id="{76850BC0-D477-5953-2BC7-938BAD9F2E3D}"/>
                  </a:ext>
                </a:extLst>
              </p:cNvPr>
              <p:cNvGrpSpPr/>
              <p:nvPr/>
            </p:nvGrpSpPr>
            <p:grpSpPr>
              <a:xfrm>
                <a:off x="8138160" y="3476625"/>
                <a:ext cx="3043084" cy="338554"/>
                <a:chOff x="8197202" y="2570729"/>
                <a:chExt cx="2652902" cy="338554"/>
              </a:xfrm>
            </p:grpSpPr>
            <p:pic>
              <p:nvPicPr>
                <p:cNvPr id="18" name="Grafik 38">
                  <a:extLst>
                    <a:ext uri="{FF2B5EF4-FFF2-40B4-BE49-F238E27FC236}">
                      <a16:creationId xmlns:a16="http://schemas.microsoft.com/office/drawing/2014/main" id="{CB6529C1-A28F-61D0-3C40-9857BECD4C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7202" y="2622510"/>
                  <a:ext cx="251105" cy="251105"/>
                </a:xfrm>
                <a:prstGeom prst="rect">
                  <a:avLst/>
                </a:prstGeom>
              </p:spPr>
            </p:pic>
            <p:sp>
              <p:nvSpPr>
                <p:cNvPr id="19" name="Textfeld 43">
                  <a:extLst>
                    <a:ext uri="{FF2B5EF4-FFF2-40B4-BE49-F238E27FC236}">
                      <a16:creationId xmlns:a16="http://schemas.microsoft.com/office/drawing/2014/main" id="{0195FB98-5266-301F-15D1-799071249B90}"/>
                    </a:ext>
                  </a:extLst>
                </p:cNvPr>
                <p:cNvSpPr txBox="1"/>
                <p:nvPr/>
              </p:nvSpPr>
              <p:spPr>
                <a:xfrm>
                  <a:off x="8370394" y="2570729"/>
                  <a:ext cx="2479710" cy="338554"/>
                </a:xfrm>
                <a:prstGeom prst="rect">
                  <a:avLst/>
                </a:prstGeom>
                <a:noFill/>
              </p:spPr>
              <p:txBody>
                <a:bodyPr wrap="square" rtlCol="0">
                  <a:spAutoFit/>
                </a:bodyPr>
                <a:lstStyle/>
                <a:p>
                  <a:r>
                    <a:rPr lang="en-US" sz="1600" dirty="0">
                      <a:solidFill>
                        <a:schemeClr val="bg1"/>
                      </a:solidFill>
                      <a:latin typeface="Segoe UI" panose="020B0502040204020203" pitchFamily="34" charset="0"/>
                      <a:cs typeface="Segoe UI" panose="020B0502040204020203" pitchFamily="34" charset="0"/>
                    </a:rPr>
                    <a:t> … </a:t>
                  </a:r>
                </a:p>
              </p:txBody>
            </p:sp>
          </p:grpSp>
        </p:grpSp>
        <p:grpSp>
          <p:nvGrpSpPr>
            <p:cNvPr id="72" name="Group 71">
              <a:extLst>
                <a:ext uri="{FF2B5EF4-FFF2-40B4-BE49-F238E27FC236}">
                  <a16:creationId xmlns:a16="http://schemas.microsoft.com/office/drawing/2014/main" id="{69076B4B-9AE4-E73B-0C37-239EEE489457}"/>
                </a:ext>
              </a:extLst>
            </p:cNvPr>
            <p:cNvGrpSpPr/>
            <p:nvPr/>
          </p:nvGrpSpPr>
          <p:grpSpPr>
            <a:xfrm>
              <a:off x="7639472" y="4886311"/>
              <a:ext cx="3362770" cy="556686"/>
              <a:chOff x="7664350" y="4883413"/>
              <a:chExt cx="3362770" cy="556686"/>
            </a:xfrm>
          </p:grpSpPr>
          <p:pic>
            <p:nvPicPr>
              <p:cNvPr id="23" name="Picture 22" descr="Icon&#10;&#10;Description automatically generated">
                <a:extLst>
                  <a:ext uri="{FF2B5EF4-FFF2-40B4-BE49-F238E27FC236}">
                    <a16:creationId xmlns:a16="http://schemas.microsoft.com/office/drawing/2014/main" id="{0EAA5069-F386-6192-8D16-E7E65EF400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4350" y="4883413"/>
                <a:ext cx="516841" cy="516841"/>
              </a:xfrm>
              <a:prstGeom prst="rect">
                <a:avLst/>
              </a:prstGeom>
            </p:spPr>
          </p:pic>
          <p:pic>
            <p:nvPicPr>
              <p:cNvPr id="51" name="Picture 50" descr="Icon&#10;&#10;Description automatically generated">
                <a:extLst>
                  <a:ext uri="{FF2B5EF4-FFF2-40B4-BE49-F238E27FC236}">
                    <a16:creationId xmlns:a16="http://schemas.microsoft.com/office/drawing/2014/main" id="{2F1BB83A-59A8-7596-1017-877F86D0A6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118" y="4905666"/>
                <a:ext cx="516841" cy="516841"/>
              </a:xfrm>
              <a:prstGeom prst="rect">
                <a:avLst/>
              </a:prstGeom>
            </p:spPr>
          </p:pic>
          <p:pic>
            <p:nvPicPr>
              <p:cNvPr id="59" name="Picture 58" descr="Icon&#10;&#10;Description automatically generated">
                <a:extLst>
                  <a:ext uri="{FF2B5EF4-FFF2-40B4-BE49-F238E27FC236}">
                    <a16:creationId xmlns:a16="http://schemas.microsoft.com/office/drawing/2014/main" id="{01001001-214B-2590-D5BF-30F52C5E5F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02073" y="4899670"/>
                <a:ext cx="516841" cy="516841"/>
              </a:xfrm>
              <a:prstGeom prst="rect">
                <a:avLst/>
              </a:prstGeom>
            </p:spPr>
          </p:pic>
          <p:pic>
            <p:nvPicPr>
              <p:cNvPr id="61" name="Picture 60" descr="Icon&#10;&#10;Description automatically generated">
                <a:extLst>
                  <a:ext uri="{FF2B5EF4-FFF2-40B4-BE49-F238E27FC236}">
                    <a16:creationId xmlns:a16="http://schemas.microsoft.com/office/drawing/2014/main" id="{ABBC3575-348F-9ABE-CF06-D5ABDF0CF9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05691" y="4914497"/>
                <a:ext cx="516841" cy="516841"/>
              </a:xfrm>
              <a:prstGeom prst="rect">
                <a:avLst/>
              </a:prstGeom>
            </p:spPr>
          </p:pic>
          <p:pic>
            <p:nvPicPr>
              <p:cNvPr id="63" name="Picture 62" descr="Icon&#10;&#10;Description automatically generated">
                <a:extLst>
                  <a:ext uri="{FF2B5EF4-FFF2-40B4-BE49-F238E27FC236}">
                    <a16:creationId xmlns:a16="http://schemas.microsoft.com/office/drawing/2014/main" id="{6A241A8B-9124-6273-0EAD-520525D81D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0279" y="4923258"/>
                <a:ext cx="516841" cy="516841"/>
              </a:xfrm>
              <a:prstGeom prst="rect">
                <a:avLst/>
              </a:prstGeom>
            </p:spPr>
          </p:pic>
        </p:grpSp>
      </p:grpSp>
    </p:spTree>
    <p:extLst>
      <p:ext uri="{BB962C8B-B14F-4D97-AF65-F5344CB8AC3E}">
        <p14:creationId xmlns:p14="http://schemas.microsoft.com/office/powerpoint/2010/main" val="1769800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6CC48-4808-4D4F-99E6-B43D19B3E5C2}"/>
              </a:ext>
            </a:extLst>
          </p:cNvPr>
          <p:cNvSpPr>
            <a:spLocks noGrp="1"/>
          </p:cNvSpPr>
          <p:nvPr>
            <p:ph type="title" idx="4294967295"/>
          </p:nvPr>
        </p:nvSpPr>
        <p:spPr>
          <a:xfrm>
            <a:off x="0" y="131763"/>
            <a:ext cx="12192000" cy="704850"/>
          </a:xfrm>
        </p:spPr>
        <p:txBody>
          <a:bodyPr/>
          <a:lstStyle/>
          <a:p>
            <a:pPr algn="ctr"/>
            <a:r>
              <a:rPr lang="de-AT" sz="3600" dirty="0">
                <a:solidFill>
                  <a:schemeClr val="accent1"/>
                </a:solidFill>
                <a:latin typeface="Segoe UI Semibold" panose="020B0702040204020203" pitchFamily="34" charset="0"/>
                <a:cs typeface="Segoe UI Semibold" panose="020B0702040204020203" pitchFamily="34" charset="0"/>
              </a:rPr>
              <a:t>Call Statistics</a:t>
            </a:r>
          </a:p>
        </p:txBody>
      </p:sp>
      <p:sp>
        <p:nvSpPr>
          <p:cNvPr id="24" name="Textfeld 4"/>
          <p:cNvSpPr txBox="1">
            <a:spLocks noChangeArrowheads="1"/>
          </p:cNvSpPr>
          <p:nvPr/>
        </p:nvSpPr>
        <p:spPr bwMode="auto">
          <a:xfrm>
            <a:off x="0" y="963744"/>
            <a:ext cx="1219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de-DE" sz="2000" dirty="0">
                <a:solidFill>
                  <a:schemeClr val="accent1"/>
                </a:solidFill>
                <a:latin typeface="Segoe UI" panose="020B0502040204020203" pitchFamily="34" charset="0"/>
                <a:ea typeface="Segoe UI" panose="020B0502040204020203" pitchFamily="34" charset="0"/>
                <a:cs typeface="Segoe UI" panose="020B0502040204020203" pitchFamily="34" charset="0"/>
              </a:rPr>
              <a:t>Visualize and analyze phone calls in Dynamics 365</a:t>
            </a:r>
          </a:p>
        </p:txBody>
      </p:sp>
      <p:pic>
        <p:nvPicPr>
          <p:cNvPr id="20" name="Picture 19">
            <a:extLst>
              <a:ext uri="{FF2B5EF4-FFF2-40B4-BE49-F238E27FC236}">
                <a16:creationId xmlns:a16="http://schemas.microsoft.com/office/drawing/2014/main" id="{3A6AF8D7-EA78-84A5-5111-2E37BD77DD48}"/>
              </a:ext>
            </a:extLst>
          </p:cNvPr>
          <p:cNvPicPr>
            <a:picLocks noChangeAspect="1"/>
          </p:cNvPicPr>
          <p:nvPr/>
        </p:nvPicPr>
        <p:blipFill>
          <a:blip r:embed="rId3"/>
          <a:stretch>
            <a:fillRect/>
          </a:stretch>
        </p:blipFill>
        <p:spPr>
          <a:xfrm>
            <a:off x="2373728" y="1490985"/>
            <a:ext cx="7444544" cy="4855393"/>
          </a:xfrm>
          <a:prstGeom prst="rect">
            <a:avLst/>
          </a:prstGeom>
        </p:spPr>
      </p:pic>
    </p:spTree>
    <p:extLst>
      <p:ext uri="{BB962C8B-B14F-4D97-AF65-F5344CB8AC3E}">
        <p14:creationId xmlns:p14="http://schemas.microsoft.com/office/powerpoint/2010/main" val="1958752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A1AC281-DAC4-4D80-84F5-1BC83AF93155}"/>
              </a:ext>
            </a:extLst>
          </p:cNvPr>
          <p:cNvSpPr>
            <a:spLocks noGrp="1"/>
          </p:cNvSpPr>
          <p:nvPr>
            <p:ph sz="quarter" idx="11"/>
          </p:nvPr>
        </p:nvSpPr>
        <p:spPr>
          <a:xfrm>
            <a:off x="4167190" y="187036"/>
            <a:ext cx="7572374" cy="6507452"/>
          </a:xfrm>
        </p:spPr>
        <p:txBody>
          <a:bodyPr/>
          <a:lstStyle/>
          <a:p>
            <a:pPr marL="0" indent="0">
              <a:buNone/>
            </a:pPr>
            <a:r>
              <a:rPr lang="de-DE" dirty="0">
                <a:solidFill>
                  <a:srgbClr val="0077B3"/>
                </a:solidFill>
                <a:latin typeface="Segoe UI Semibold" panose="020B0702040204020203" pitchFamily="34" charset="0"/>
                <a:cs typeface="Segoe UI Semibold" panose="020B0702040204020203" pitchFamily="34" charset="0"/>
              </a:rPr>
              <a:t>Customer Statistics and Benchmarks</a:t>
            </a:r>
          </a:p>
          <a:p>
            <a:endParaRPr lang="de-DE" dirty="0">
              <a:solidFill>
                <a:srgbClr val="0094C2"/>
              </a:solidFill>
              <a:latin typeface="Segoe UI Semibold" panose="020B0702040204020203" pitchFamily="34" charset="0"/>
              <a:cs typeface="Segoe UI Semibold" panose="020B0702040204020203" pitchFamily="34" charset="0"/>
            </a:endParaRPr>
          </a:p>
        </p:txBody>
      </p:sp>
      <p:sp>
        <p:nvSpPr>
          <p:cNvPr id="3" name="Inhaltsplatzhalter 2">
            <a:extLst>
              <a:ext uri="{FF2B5EF4-FFF2-40B4-BE49-F238E27FC236}">
                <a16:creationId xmlns:a16="http://schemas.microsoft.com/office/drawing/2014/main" id="{9105BAA1-7FEF-47F0-936E-5343C48F902C}"/>
              </a:ext>
            </a:extLst>
          </p:cNvPr>
          <p:cNvSpPr>
            <a:spLocks noGrp="1"/>
          </p:cNvSpPr>
          <p:nvPr>
            <p:ph sz="quarter" idx="12"/>
          </p:nvPr>
        </p:nvSpPr>
        <p:spPr>
          <a:xfrm>
            <a:off x="72736" y="2605036"/>
            <a:ext cx="3834246" cy="3733080"/>
          </a:xfrm>
        </p:spPr>
        <p:txBody>
          <a:bodyPr/>
          <a:lstStyle/>
          <a:p>
            <a:pPr marL="0" indent="0">
              <a:buNone/>
            </a:pPr>
            <a:r>
              <a:rPr lang="en-US" sz="2200" b="1" dirty="0">
                <a:latin typeface="Segoe UI Semibold" panose="020B0702040204020203" pitchFamily="34" charset="0"/>
                <a:cs typeface="Segoe UI Semibold" panose="020B0702040204020203" pitchFamily="34" charset="0"/>
              </a:rPr>
              <a:t>Active customers: 	</a:t>
            </a:r>
            <a:r>
              <a:rPr lang="en-US" sz="2200" b="1" dirty="0"/>
              <a:t>250</a:t>
            </a:r>
            <a:r>
              <a:rPr lang="en-US" sz="2200" dirty="0">
                <a:latin typeface="Segoe UI" panose="020B0502040204020203" pitchFamily="34" charset="0"/>
                <a:cs typeface="Segoe UI" panose="020B0502040204020203" pitchFamily="34" charset="0"/>
              </a:rPr>
              <a:t>+</a:t>
            </a:r>
            <a:br>
              <a:rPr lang="en-US" sz="2200" dirty="0">
                <a:latin typeface="Segoe UI" panose="020B0502040204020203" pitchFamily="34" charset="0"/>
                <a:cs typeface="Segoe UI" panose="020B0502040204020203" pitchFamily="34" charset="0"/>
              </a:rPr>
            </a:br>
            <a:endParaRPr lang="en-US" sz="2200" dirty="0">
              <a:latin typeface="Segoe UI" panose="020B0502040204020203" pitchFamily="34" charset="0"/>
              <a:cs typeface="Segoe UI" panose="020B0502040204020203" pitchFamily="34" charset="0"/>
            </a:endParaRPr>
          </a:p>
          <a:p>
            <a:pPr marL="0" indent="0">
              <a:buNone/>
            </a:pPr>
            <a:r>
              <a:rPr lang="en-US" sz="2200" b="1" dirty="0">
                <a:latin typeface="Segoe UI Semibold" panose="020B0702040204020203" pitchFamily="34" charset="0"/>
                <a:cs typeface="Segoe UI Semibold" panose="020B0702040204020203" pitchFamily="34" charset="0"/>
              </a:rPr>
              <a:t>Highest # of users: 	</a:t>
            </a:r>
            <a:r>
              <a:rPr lang="en-US" sz="2200" dirty="0">
                <a:latin typeface="Segoe UI" panose="020B0502040204020203" pitchFamily="34" charset="0"/>
                <a:cs typeface="Segoe UI" panose="020B0502040204020203" pitchFamily="34" charset="0"/>
              </a:rPr>
              <a:t>700</a:t>
            </a:r>
            <a:br>
              <a:rPr lang="en-US" sz="2200" dirty="0">
                <a:latin typeface="Segoe UI" panose="020B0502040204020203" pitchFamily="34" charset="0"/>
                <a:cs typeface="Segoe UI" panose="020B0502040204020203" pitchFamily="34" charset="0"/>
              </a:rPr>
            </a:br>
            <a:endParaRPr lang="en-US" sz="2200" dirty="0">
              <a:latin typeface="Segoe UI" panose="020B0502040204020203" pitchFamily="34" charset="0"/>
              <a:cs typeface="Segoe UI" panose="020B0502040204020203" pitchFamily="34" charset="0"/>
            </a:endParaRPr>
          </a:p>
        </p:txBody>
      </p:sp>
      <p:sp>
        <p:nvSpPr>
          <p:cNvPr id="9" name="Textfeld 8">
            <a:extLst>
              <a:ext uri="{FF2B5EF4-FFF2-40B4-BE49-F238E27FC236}">
                <a16:creationId xmlns:a16="http://schemas.microsoft.com/office/drawing/2014/main" id="{D69C166B-0337-46FD-8A7B-99B9AEAD93BC}"/>
              </a:ext>
            </a:extLst>
          </p:cNvPr>
          <p:cNvSpPr txBox="1"/>
          <p:nvPr/>
        </p:nvSpPr>
        <p:spPr>
          <a:xfrm>
            <a:off x="72736" y="6177471"/>
            <a:ext cx="6200774" cy="400110"/>
          </a:xfrm>
          <a:prstGeom prst="rect">
            <a:avLst/>
          </a:prstGeom>
          <a:noFill/>
        </p:spPr>
        <p:txBody>
          <a:bodyPr wrap="square">
            <a:spAutoFit/>
          </a:bodyPr>
          <a:lstStyle/>
          <a:p>
            <a:r>
              <a:rPr lang="de-DE" sz="2000" b="1" dirty="0" err="1">
                <a:solidFill>
                  <a:schemeClr val="bg1"/>
                </a:solidFill>
                <a:latin typeface="Segoe UI Semibold" panose="020B0702040204020203" pitchFamily="34" charset="0"/>
                <a:cs typeface="Segoe UI Semibold" panose="020B0702040204020203" pitchFamily="34" charset="0"/>
                <a:hlinkClick r:id="rId2">
                  <a:extLst>
                    <a:ext uri="{A12FA001-AC4F-418D-AE19-62706E023703}">
                      <ahyp:hlinkClr xmlns:ahyp="http://schemas.microsoft.com/office/drawing/2018/hyperlinkcolor" val="tx"/>
                    </a:ext>
                  </a:extLst>
                </a:hlinkClick>
              </a:rPr>
              <a:t>Success</a:t>
            </a:r>
            <a:r>
              <a:rPr lang="de-DE" sz="2000" b="1" dirty="0">
                <a:solidFill>
                  <a:schemeClr val="bg1"/>
                </a:solidFill>
                <a:latin typeface="Segoe UI Semibold" panose="020B0702040204020203" pitchFamily="34" charset="0"/>
                <a:cs typeface="Segoe UI Semibold" panose="020B0702040204020203" pitchFamily="34" charset="0"/>
                <a:hlinkClick r:id="rId2">
                  <a:extLst>
                    <a:ext uri="{A12FA001-AC4F-418D-AE19-62706E023703}">
                      <ahyp:hlinkClr xmlns:ahyp="http://schemas.microsoft.com/office/drawing/2018/hyperlinkcolor" val="tx"/>
                    </a:ext>
                  </a:extLst>
                </a:hlinkClick>
              </a:rPr>
              <a:t> Stories</a:t>
            </a:r>
            <a:endParaRPr lang="de-DE" sz="2000" b="1" dirty="0">
              <a:solidFill>
                <a:schemeClr val="bg1"/>
              </a:solidFill>
              <a:latin typeface="Segoe UI Semibold" panose="020B0702040204020203" pitchFamily="34" charset="0"/>
              <a:cs typeface="Segoe UI Semibold" panose="020B0702040204020203" pitchFamily="34" charset="0"/>
            </a:endParaRPr>
          </a:p>
        </p:txBody>
      </p:sp>
      <p:pic>
        <p:nvPicPr>
          <p:cNvPr id="13" name="Grafik 12">
            <a:extLst>
              <a:ext uri="{FF2B5EF4-FFF2-40B4-BE49-F238E27FC236}">
                <a16:creationId xmlns:a16="http://schemas.microsoft.com/office/drawing/2014/main" id="{AAFB62C0-EF71-41B1-9AFD-14B35A74F828}"/>
              </a:ext>
            </a:extLst>
          </p:cNvPr>
          <p:cNvPicPr>
            <a:picLocks noChangeAspect="1"/>
          </p:cNvPicPr>
          <p:nvPr/>
        </p:nvPicPr>
        <p:blipFill>
          <a:blip r:embed="rId3"/>
          <a:stretch>
            <a:fillRect/>
          </a:stretch>
        </p:blipFill>
        <p:spPr>
          <a:xfrm>
            <a:off x="364547" y="187036"/>
            <a:ext cx="3250623" cy="1915546"/>
          </a:xfrm>
          <a:prstGeom prst="rect">
            <a:avLst/>
          </a:prstGeom>
        </p:spPr>
      </p:pic>
      <p:pic>
        <p:nvPicPr>
          <p:cNvPr id="5" name="Grafik 4">
            <a:extLst>
              <a:ext uri="{FF2B5EF4-FFF2-40B4-BE49-F238E27FC236}">
                <a16:creationId xmlns:a16="http://schemas.microsoft.com/office/drawing/2014/main" id="{8DCC3163-4AF7-F2A8-901E-671FFC1724E3}"/>
              </a:ext>
            </a:extLst>
          </p:cNvPr>
          <p:cNvPicPr>
            <a:picLocks noChangeAspect="1"/>
          </p:cNvPicPr>
          <p:nvPr/>
        </p:nvPicPr>
        <p:blipFill>
          <a:blip r:embed="rId4"/>
          <a:stretch>
            <a:fillRect/>
          </a:stretch>
        </p:blipFill>
        <p:spPr>
          <a:xfrm>
            <a:off x="4327965" y="1144809"/>
            <a:ext cx="7791299" cy="5389357"/>
          </a:xfrm>
          <a:prstGeom prst="rect">
            <a:avLst/>
          </a:prstGeom>
        </p:spPr>
      </p:pic>
    </p:spTree>
    <p:extLst>
      <p:ext uri="{BB962C8B-B14F-4D97-AF65-F5344CB8AC3E}">
        <p14:creationId xmlns:p14="http://schemas.microsoft.com/office/powerpoint/2010/main" val="4145119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752AC30-D722-4CB6-A7D5-0399633BCC21}"/>
              </a:ext>
            </a:extLst>
          </p:cNvPr>
          <p:cNvSpPr>
            <a:spLocks noGrp="1"/>
          </p:cNvSpPr>
          <p:nvPr>
            <p:ph sz="quarter" idx="16"/>
          </p:nvPr>
        </p:nvSpPr>
        <p:spPr/>
        <p:txBody>
          <a:bodyPr/>
          <a:lstStyle/>
          <a:p>
            <a:pPr>
              <a:buClr>
                <a:schemeClr val="accent5"/>
              </a:buClr>
            </a:pPr>
            <a:endParaRPr lang="en-US" b="1" dirty="0"/>
          </a:p>
          <a:p>
            <a:pPr>
              <a:buClr>
                <a:schemeClr val="tx1"/>
              </a:buClr>
              <a:buFont typeface="Arial" panose="020B0604020202020204" pitchFamily="34" charset="0"/>
              <a:buChar char="•"/>
            </a:pPr>
            <a:r>
              <a:rPr lang="en-US" sz="2600" b="1" dirty="0"/>
              <a:t>Free Trials Available</a:t>
            </a:r>
            <a:r>
              <a:rPr lang="en-US" sz="2600" dirty="0"/>
              <a:t> for all Add-Ons</a:t>
            </a:r>
          </a:p>
          <a:p>
            <a:pPr>
              <a:buClr>
                <a:schemeClr val="tx1"/>
              </a:buClr>
              <a:buFont typeface="Arial" panose="020B0604020202020204" pitchFamily="34" charset="0"/>
              <a:buChar char="•"/>
            </a:pPr>
            <a:r>
              <a:rPr lang="en-US" sz="2600" dirty="0"/>
              <a:t>No functional limitations</a:t>
            </a:r>
          </a:p>
          <a:p>
            <a:pPr>
              <a:buClr>
                <a:schemeClr val="tx1"/>
              </a:buClr>
              <a:buFont typeface="Arial" panose="020B0604020202020204" pitchFamily="34" charset="0"/>
              <a:buChar char="•"/>
            </a:pPr>
            <a:r>
              <a:rPr lang="en-US" sz="2600" dirty="0"/>
              <a:t>Fully supported</a:t>
            </a:r>
          </a:p>
          <a:p>
            <a:pPr>
              <a:buClr>
                <a:schemeClr val="tx1"/>
              </a:buClr>
              <a:buFont typeface="Arial" panose="020B0604020202020204" pitchFamily="34" charset="0"/>
              <a:buChar char="•"/>
            </a:pPr>
            <a:r>
              <a:rPr lang="en-US" sz="2600" dirty="0"/>
              <a:t>~30 minutes to get started</a:t>
            </a:r>
          </a:p>
          <a:p>
            <a:endParaRPr lang="de-DE" dirty="0"/>
          </a:p>
        </p:txBody>
      </p:sp>
      <p:sp>
        <p:nvSpPr>
          <p:cNvPr id="3" name="Inhaltsplatzhalter 2">
            <a:extLst>
              <a:ext uri="{FF2B5EF4-FFF2-40B4-BE49-F238E27FC236}">
                <a16:creationId xmlns:a16="http://schemas.microsoft.com/office/drawing/2014/main" id="{74807DB5-74C7-4EA7-9626-58888B7FC56F}"/>
              </a:ext>
            </a:extLst>
          </p:cNvPr>
          <p:cNvSpPr>
            <a:spLocks noGrp="1"/>
          </p:cNvSpPr>
          <p:nvPr>
            <p:ph sz="quarter" idx="20"/>
          </p:nvPr>
        </p:nvSpPr>
        <p:spPr/>
        <p:txBody>
          <a:bodyPr/>
          <a:lstStyle/>
          <a:p>
            <a:r>
              <a:rPr lang="de-DE" dirty="0"/>
              <a:t>Free Trial</a:t>
            </a:r>
          </a:p>
        </p:txBody>
      </p:sp>
      <p:pic>
        <p:nvPicPr>
          <p:cNvPr id="4" name="Grafik 24">
            <a:hlinkClick r:id="rId2"/>
            <a:extLst>
              <a:ext uri="{FF2B5EF4-FFF2-40B4-BE49-F238E27FC236}">
                <a16:creationId xmlns:a16="http://schemas.microsoft.com/office/drawing/2014/main" id="{345FDEFF-3D51-48E0-814D-A395FB241D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6074" y="4286360"/>
            <a:ext cx="3898546" cy="1178995"/>
          </a:xfrm>
          <a:prstGeom prst="rect">
            <a:avLst/>
          </a:prstGeom>
        </p:spPr>
      </p:pic>
      <p:pic>
        <p:nvPicPr>
          <p:cNvPr id="6" name="Grafik 5" descr="Ein Bild, das Text, Computer enthält.&#10;&#10;Automatisch generierte Beschreibung">
            <a:hlinkClick r:id="rId4"/>
            <a:extLst>
              <a:ext uri="{FF2B5EF4-FFF2-40B4-BE49-F238E27FC236}">
                <a16:creationId xmlns:a16="http://schemas.microsoft.com/office/drawing/2014/main" id="{56FD564C-AB89-416D-990E-73B5D22C11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9977" y="709945"/>
            <a:ext cx="4266282" cy="3576415"/>
          </a:xfrm>
          <a:prstGeom prst="rect">
            <a:avLst/>
          </a:prstGeom>
        </p:spPr>
      </p:pic>
    </p:spTree>
    <p:extLst>
      <p:ext uri="{BB962C8B-B14F-4D97-AF65-F5344CB8AC3E}">
        <p14:creationId xmlns:p14="http://schemas.microsoft.com/office/powerpoint/2010/main" val="1769629018"/>
      </p:ext>
    </p:extLst>
  </p:cSld>
  <p:clrMapOvr>
    <a:masterClrMapping/>
  </p:clrMapOvr>
</p:sld>
</file>

<file path=ppt/theme/theme1.xml><?xml version="1.0" encoding="utf-8"?>
<a:theme xmlns:a="http://schemas.openxmlformats.org/drawingml/2006/main" name="Benutzerdefiniertes Design">
  <a:themeElements>
    <a:clrScheme name="mscrm-addons.com">
      <a:dk1>
        <a:sysClr val="windowText" lastClr="000000"/>
      </a:dk1>
      <a:lt1>
        <a:srgbClr val="FFFFFF"/>
      </a:lt1>
      <a:dk2>
        <a:srgbClr val="0077B3"/>
      </a:dk2>
      <a:lt2>
        <a:srgbClr val="D1E4EF"/>
      </a:lt2>
      <a:accent1>
        <a:srgbClr val="0077B3"/>
      </a:accent1>
      <a:accent2>
        <a:srgbClr val="4192BD"/>
      </a:accent2>
      <a:accent3>
        <a:srgbClr val="DF7C40"/>
      </a:accent3>
      <a:accent4>
        <a:srgbClr val="F2C144"/>
      </a:accent4>
      <a:accent5>
        <a:srgbClr val="408E47"/>
      </a:accent5>
      <a:accent6>
        <a:srgbClr val="62A39F"/>
      </a:accent6>
      <a:hlink>
        <a:srgbClr val="0077B3"/>
      </a:hlink>
      <a:folHlink>
        <a:srgbClr val="DF7C4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DE73262A43E0241A9D81A52D0E8C0E6" ma:contentTypeVersion="15" ma:contentTypeDescription="Ein neues Dokument erstellen." ma:contentTypeScope="" ma:versionID="dbc2a6a4de4c0afd993ef5173e9c8f70">
  <xsd:schema xmlns:xsd="http://www.w3.org/2001/XMLSchema" xmlns:xs="http://www.w3.org/2001/XMLSchema" xmlns:p="http://schemas.microsoft.com/office/2006/metadata/properties" xmlns:ns2="6e0da3cc-0851-4bb5-85fe-3dded4b0862f" xmlns:ns3="8cc3e279-b726-4877-9d06-14d966409464" targetNamespace="http://schemas.microsoft.com/office/2006/metadata/properties" ma:root="true" ma:fieldsID="472ef036ec2d0ca08afbbfe6156e2cbe" ns2:_="" ns3:_="">
    <xsd:import namespace="6e0da3cc-0851-4bb5-85fe-3dded4b0862f"/>
    <xsd:import namespace="8cc3e279-b726-4877-9d06-14d96640946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0da3cc-0851-4bb5-85fe-3dded4b0862f" elementFormDefault="qualified">
    <xsd:import namespace="http://schemas.microsoft.com/office/2006/documentManagement/types"/>
    <xsd:import namespace="http://schemas.microsoft.com/office/infopath/2007/PartnerControls"/>
    <xsd:element name="SharedWithUsers" ma:index="8" nillable="true" ma:displayName="Freigegeben fü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description="" ma:internalName="SharedWithDetails" ma:readOnly="true">
      <xsd:simpleType>
        <xsd:restriction base="dms:Note">
          <xsd:maxLength value="255"/>
        </xsd:restriction>
      </xsd:simpleType>
    </xsd:element>
    <xsd:element name="TaxCatchAll" ma:index="21" nillable="true" ma:displayName="Taxonomy Catch All Column" ma:hidden="true" ma:list="{077fe54a-6a39-46f5-b6e3-a7a9e8d11f0f}" ma:internalName="TaxCatchAll" ma:showField="CatchAllData" ma:web="6e0da3cc-0851-4bb5-85fe-3dded4b0862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cc3e279-b726-4877-9d06-14d96640946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ildmarkierungen" ma:readOnly="false" ma:fieldId="{5cf76f15-5ced-4ddc-b409-7134ff3c332f}" ma:taxonomyMulti="true" ma:sspId="84781584-078c-4514-b108-c496ff5c6baf"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e0da3cc-0851-4bb5-85fe-3dded4b0862f" xsi:nil="true"/>
    <lcf76f155ced4ddcb4097134ff3c332f xmlns="8cc3e279-b726-4877-9d06-14d96640946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7AB310B-740C-4928-8EAF-C161E5B613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0da3cc-0851-4bb5-85fe-3dded4b0862f"/>
    <ds:schemaRef ds:uri="8cc3e279-b726-4877-9d06-14d9664094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AC29D26-C868-4192-8D46-D2C9DDD60532}">
  <ds:schemaRefs>
    <ds:schemaRef ds:uri="http://schemas.microsoft.com/sharepoint/v3/contenttype/forms"/>
  </ds:schemaRefs>
</ds:datastoreItem>
</file>

<file path=customXml/itemProps3.xml><?xml version="1.0" encoding="utf-8"?>
<ds:datastoreItem xmlns:ds="http://schemas.openxmlformats.org/officeDocument/2006/customXml" ds:itemID="{3BEA67AC-B75A-45DF-B5A2-796987FA880F}">
  <ds:schemaRefs>
    <ds:schemaRef ds:uri="http://schemas.microsoft.com/office/infopath/2007/PartnerControls"/>
    <ds:schemaRef ds:uri="http://purl.org/dc/terms/"/>
    <ds:schemaRef ds:uri="http://purl.org/dc/dcmitype/"/>
    <ds:schemaRef ds:uri="http://schemas.microsoft.com/office/2006/documentManagement/types"/>
    <ds:schemaRef ds:uri="http://purl.org/dc/elements/1.1/"/>
    <ds:schemaRef ds:uri="9e842928-bdfc-4170-bd63-81147f31fbf3"/>
    <ds:schemaRef ds:uri="http://www.w3.org/XML/1998/namespace"/>
    <ds:schemaRef ds:uri="http://schemas.openxmlformats.org/package/2006/metadata/core-properties"/>
    <ds:schemaRef ds:uri="d9861ba6-2afb-4d35-a6a9-b23abfcea1a5"/>
    <ds:schemaRef ds:uri="http://schemas.microsoft.com/office/2006/metadata/properties"/>
    <ds:schemaRef ds:uri="6e0da3cc-0851-4bb5-85fe-3dded4b0862f"/>
    <ds:schemaRef ds:uri="8cc3e279-b726-4877-9d06-14d966409464"/>
  </ds:schemaRefs>
</ds:datastoreItem>
</file>

<file path=docProps/app.xml><?xml version="1.0" encoding="utf-8"?>
<Properties xmlns="http://schemas.openxmlformats.org/officeDocument/2006/extended-properties" xmlns:vt="http://schemas.openxmlformats.org/officeDocument/2006/docPropsVTypes">
  <TotalTime>314</TotalTime>
  <Words>1065</Words>
  <Application>Microsoft Office PowerPoint</Application>
  <PresentationFormat>Widescreen</PresentationFormat>
  <Paragraphs>160</Paragraphs>
  <Slides>13</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Segoe UI</vt:lpstr>
      <vt:lpstr>Segoe UI Semibold</vt:lpstr>
      <vt:lpstr>Symbol</vt:lpstr>
      <vt:lpstr>Wingdings</vt:lpstr>
      <vt:lpstr>Benutzerdefiniertes Design</vt:lpstr>
      <vt:lpstr>           TelephoneIntegration for Microsoft Dynamics 365 &amp; Power Apps</vt:lpstr>
      <vt:lpstr>PowerPoint Presentation</vt:lpstr>
      <vt:lpstr>PowerPoint Presentation</vt:lpstr>
      <vt:lpstr>PowerPoint Presentation</vt:lpstr>
      <vt:lpstr>User Interface</vt:lpstr>
      <vt:lpstr>Inside Sales (Power Dialing)</vt:lpstr>
      <vt:lpstr>Call Statistics</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Alexander Obruca</dc:creator>
  <cp:lastModifiedBy>Bianca Codospan</cp:lastModifiedBy>
  <cp:revision>10</cp:revision>
  <dcterms:created xsi:type="dcterms:W3CDTF">2022-03-23T06:29:33Z</dcterms:created>
  <dcterms:modified xsi:type="dcterms:W3CDTF">2023-02-09T11:33:27Z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0x010100DDE73262A43E0241A9D81A52D0E8C0E6</vt:lpwstr>
  </property>
</Properties>
</file>